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257" r:id="rId3"/>
    <p:sldId id="258" r:id="rId4"/>
    <p:sldId id="259" r:id="rId5"/>
    <p:sldId id="262" r:id="rId6"/>
    <p:sldId id="263" r:id="rId7"/>
    <p:sldId id="260" r:id="rId8"/>
    <p:sldId id="264" r:id="rId9"/>
    <p:sldId id="265" r:id="rId10"/>
    <p:sldId id="331" r:id="rId11"/>
    <p:sldId id="333" r:id="rId12"/>
    <p:sldId id="332"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3" r:id="rId29"/>
    <p:sldId id="284" r:id="rId30"/>
    <p:sldId id="282" r:id="rId31"/>
    <p:sldId id="286" r:id="rId32"/>
    <p:sldId id="285"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4" r:id="rId50"/>
    <p:sldId id="305" r:id="rId51"/>
    <p:sldId id="303" r:id="rId52"/>
    <p:sldId id="306" r:id="rId53"/>
    <p:sldId id="307" r:id="rId54"/>
    <p:sldId id="328" r:id="rId55"/>
    <p:sldId id="309" r:id="rId56"/>
    <p:sldId id="310" r:id="rId57"/>
    <p:sldId id="311" r:id="rId58"/>
    <p:sldId id="312" r:id="rId59"/>
    <p:sldId id="313" r:id="rId60"/>
    <p:sldId id="314" r:id="rId61"/>
    <p:sldId id="315" r:id="rId62"/>
    <p:sldId id="326" r:id="rId63"/>
    <p:sldId id="316" r:id="rId64"/>
    <p:sldId id="317" r:id="rId65"/>
    <p:sldId id="318" r:id="rId66"/>
    <p:sldId id="319" r:id="rId67"/>
    <p:sldId id="320" r:id="rId68"/>
    <p:sldId id="321" r:id="rId69"/>
    <p:sldId id="322" r:id="rId70"/>
    <p:sldId id="323" r:id="rId71"/>
    <p:sldId id="324" r:id="rId72"/>
    <p:sldId id="325" r:id="rId73"/>
    <p:sldId id="327" r:id="rId74"/>
    <p:sldId id="261"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7A85"/>
    <a:srgbClr val="0078A9"/>
    <a:srgbClr val="E3EBEA"/>
    <a:srgbClr val="2A587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181" autoAdjust="0"/>
  </p:normalViewPr>
  <p:slideViewPr>
    <p:cSldViewPr>
      <p:cViewPr>
        <p:scale>
          <a:sx n="38" d="100"/>
          <a:sy n="38" d="100"/>
        </p:scale>
        <p:origin x="-3108" y="-78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D5DF4B-846B-489D-83BF-E167E75B90C9}" type="datetimeFigureOut">
              <a:rPr lang="en-US" smtClean="0"/>
              <a:t>10/5/2016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8C95DA-B457-47DD-AD45-E8C065E9F18E}" type="slidenum">
              <a:rPr lang="en-US" smtClean="0"/>
              <a:t>‹#›</a:t>
            </a:fld>
            <a:endParaRPr lang="en-US" dirty="0"/>
          </a:p>
        </p:txBody>
      </p:sp>
    </p:spTree>
    <p:extLst>
      <p:ext uri="{BB962C8B-B14F-4D97-AF65-F5344CB8AC3E}">
        <p14:creationId xmlns:p14="http://schemas.microsoft.com/office/powerpoint/2010/main" val="749113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1</a:t>
            </a:fld>
            <a:endParaRPr lang="en-US" dirty="0"/>
          </a:p>
        </p:txBody>
      </p:sp>
    </p:spTree>
    <p:extLst>
      <p:ext uri="{BB962C8B-B14F-4D97-AF65-F5344CB8AC3E}">
        <p14:creationId xmlns:p14="http://schemas.microsoft.com/office/powerpoint/2010/main" val="3240158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22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71" indent="-285719">
              <a:defRPr>
                <a:solidFill>
                  <a:schemeClr val="tx1"/>
                </a:solidFill>
                <a:latin typeface="Calibri" pitchFamily="34" charset="0"/>
              </a:defRPr>
            </a:lvl2pPr>
            <a:lvl3pPr marL="1142879" indent="-228576">
              <a:defRPr>
                <a:solidFill>
                  <a:schemeClr val="tx1"/>
                </a:solidFill>
                <a:latin typeface="Calibri" pitchFamily="34" charset="0"/>
              </a:defRPr>
            </a:lvl3pPr>
            <a:lvl4pPr marL="1600031" indent="-228576">
              <a:defRPr>
                <a:solidFill>
                  <a:schemeClr val="tx1"/>
                </a:solidFill>
                <a:latin typeface="Calibri" pitchFamily="34" charset="0"/>
              </a:defRPr>
            </a:lvl4pPr>
            <a:lvl5pPr marL="2057183" indent="-228576">
              <a:defRPr>
                <a:solidFill>
                  <a:schemeClr val="tx1"/>
                </a:solidFill>
                <a:latin typeface="Calibri" pitchFamily="34" charset="0"/>
              </a:defRPr>
            </a:lvl5pPr>
            <a:lvl6pPr marL="2514334" indent="-228576" fontAlgn="base">
              <a:spcBef>
                <a:spcPct val="0"/>
              </a:spcBef>
              <a:spcAft>
                <a:spcPct val="0"/>
              </a:spcAft>
              <a:defRPr>
                <a:solidFill>
                  <a:schemeClr val="tx1"/>
                </a:solidFill>
                <a:latin typeface="Calibri" pitchFamily="34" charset="0"/>
              </a:defRPr>
            </a:lvl6pPr>
            <a:lvl7pPr marL="2971486" indent="-228576" fontAlgn="base">
              <a:spcBef>
                <a:spcPct val="0"/>
              </a:spcBef>
              <a:spcAft>
                <a:spcPct val="0"/>
              </a:spcAft>
              <a:defRPr>
                <a:solidFill>
                  <a:schemeClr val="tx1"/>
                </a:solidFill>
                <a:latin typeface="Calibri" pitchFamily="34" charset="0"/>
              </a:defRPr>
            </a:lvl7pPr>
            <a:lvl8pPr marL="3428638" indent="-228576" fontAlgn="base">
              <a:spcBef>
                <a:spcPct val="0"/>
              </a:spcBef>
              <a:spcAft>
                <a:spcPct val="0"/>
              </a:spcAft>
              <a:defRPr>
                <a:solidFill>
                  <a:schemeClr val="tx1"/>
                </a:solidFill>
                <a:latin typeface="Calibri" pitchFamily="34" charset="0"/>
              </a:defRPr>
            </a:lvl8pPr>
            <a:lvl9pPr marL="3885789" indent="-22857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2D7FE62-4801-4CC7-8D47-EA861595130E}" type="slidenum">
              <a:rPr lang="en-US" altLang="en-US" smtClean="0"/>
              <a:pPr fontAlgn="base">
                <a:spcBef>
                  <a:spcPct val="0"/>
                </a:spcBef>
                <a:spcAft>
                  <a:spcPct val="0"/>
                </a:spcAft>
                <a:defRPr/>
              </a:pPr>
              <a:t>10</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3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71" indent="-285719">
              <a:defRPr>
                <a:solidFill>
                  <a:schemeClr val="tx1"/>
                </a:solidFill>
                <a:latin typeface="Calibri" pitchFamily="34" charset="0"/>
              </a:defRPr>
            </a:lvl2pPr>
            <a:lvl3pPr marL="1142879" indent="-228576">
              <a:defRPr>
                <a:solidFill>
                  <a:schemeClr val="tx1"/>
                </a:solidFill>
                <a:latin typeface="Calibri" pitchFamily="34" charset="0"/>
              </a:defRPr>
            </a:lvl3pPr>
            <a:lvl4pPr marL="1600031" indent="-228576">
              <a:defRPr>
                <a:solidFill>
                  <a:schemeClr val="tx1"/>
                </a:solidFill>
                <a:latin typeface="Calibri" pitchFamily="34" charset="0"/>
              </a:defRPr>
            </a:lvl4pPr>
            <a:lvl5pPr marL="2057183" indent="-228576">
              <a:defRPr>
                <a:solidFill>
                  <a:schemeClr val="tx1"/>
                </a:solidFill>
                <a:latin typeface="Calibri" pitchFamily="34" charset="0"/>
              </a:defRPr>
            </a:lvl5pPr>
            <a:lvl6pPr marL="2514334" indent="-228576" fontAlgn="base">
              <a:spcBef>
                <a:spcPct val="0"/>
              </a:spcBef>
              <a:spcAft>
                <a:spcPct val="0"/>
              </a:spcAft>
              <a:defRPr>
                <a:solidFill>
                  <a:schemeClr val="tx1"/>
                </a:solidFill>
                <a:latin typeface="Calibri" pitchFamily="34" charset="0"/>
              </a:defRPr>
            </a:lvl6pPr>
            <a:lvl7pPr marL="2971486" indent="-228576" fontAlgn="base">
              <a:spcBef>
                <a:spcPct val="0"/>
              </a:spcBef>
              <a:spcAft>
                <a:spcPct val="0"/>
              </a:spcAft>
              <a:defRPr>
                <a:solidFill>
                  <a:schemeClr val="tx1"/>
                </a:solidFill>
                <a:latin typeface="Calibri" pitchFamily="34" charset="0"/>
              </a:defRPr>
            </a:lvl7pPr>
            <a:lvl8pPr marL="3428638" indent="-228576" fontAlgn="base">
              <a:spcBef>
                <a:spcPct val="0"/>
              </a:spcBef>
              <a:spcAft>
                <a:spcPct val="0"/>
              </a:spcAft>
              <a:defRPr>
                <a:solidFill>
                  <a:schemeClr val="tx1"/>
                </a:solidFill>
                <a:latin typeface="Calibri" pitchFamily="34" charset="0"/>
              </a:defRPr>
            </a:lvl8pPr>
            <a:lvl9pPr marL="3885789" indent="-22857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1A6AF3F-7C15-4BDD-BCCF-4AB059C892BA}" type="slidenum">
              <a:rPr lang="en-US" altLang="en-US" smtClean="0"/>
              <a:pPr fontAlgn="base">
                <a:spcBef>
                  <a:spcPct val="0"/>
                </a:spcBef>
                <a:spcAft>
                  <a:spcPct val="0"/>
                </a:spcAft>
                <a:defRPr/>
              </a:pPr>
              <a:t>11</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i="1" dirty="0" smtClean="0"/>
          </a:p>
        </p:txBody>
      </p:sp>
      <p:sp>
        <p:nvSpPr>
          <p:cNvPr id="143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71" indent="-285719">
              <a:defRPr>
                <a:solidFill>
                  <a:schemeClr val="tx1"/>
                </a:solidFill>
                <a:latin typeface="Calibri" pitchFamily="34" charset="0"/>
              </a:defRPr>
            </a:lvl2pPr>
            <a:lvl3pPr marL="1142879" indent="-228576">
              <a:defRPr>
                <a:solidFill>
                  <a:schemeClr val="tx1"/>
                </a:solidFill>
                <a:latin typeface="Calibri" pitchFamily="34" charset="0"/>
              </a:defRPr>
            </a:lvl3pPr>
            <a:lvl4pPr marL="1600031" indent="-228576">
              <a:defRPr>
                <a:solidFill>
                  <a:schemeClr val="tx1"/>
                </a:solidFill>
                <a:latin typeface="Calibri" pitchFamily="34" charset="0"/>
              </a:defRPr>
            </a:lvl4pPr>
            <a:lvl5pPr marL="2057183" indent="-228576">
              <a:defRPr>
                <a:solidFill>
                  <a:schemeClr val="tx1"/>
                </a:solidFill>
                <a:latin typeface="Calibri" pitchFamily="34" charset="0"/>
              </a:defRPr>
            </a:lvl5pPr>
            <a:lvl6pPr marL="2514334" indent="-228576" fontAlgn="base">
              <a:spcBef>
                <a:spcPct val="0"/>
              </a:spcBef>
              <a:spcAft>
                <a:spcPct val="0"/>
              </a:spcAft>
              <a:defRPr>
                <a:solidFill>
                  <a:schemeClr val="tx1"/>
                </a:solidFill>
                <a:latin typeface="Calibri" pitchFamily="34" charset="0"/>
              </a:defRPr>
            </a:lvl6pPr>
            <a:lvl7pPr marL="2971486" indent="-228576" fontAlgn="base">
              <a:spcBef>
                <a:spcPct val="0"/>
              </a:spcBef>
              <a:spcAft>
                <a:spcPct val="0"/>
              </a:spcAft>
              <a:defRPr>
                <a:solidFill>
                  <a:schemeClr val="tx1"/>
                </a:solidFill>
                <a:latin typeface="Calibri" pitchFamily="34" charset="0"/>
              </a:defRPr>
            </a:lvl7pPr>
            <a:lvl8pPr marL="3428638" indent="-228576" fontAlgn="base">
              <a:spcBef>
                <a:spcPct val="0"/>
              </a:spcBef>
              <a:spcAft>
                <a:spcPct val="0"/>
              </a:spcAft>
              <a:defRPr>
                <a:solidFill>
                  <a:schemeClr val="tx1"/>
                </a:solidFill>
                <a:latin typeface="Calibri" pitchFamily="34" charset="0"/>
              </a:defRPr>
            </a:lvl8pPr>
            <a:lvl9pPr marL="3885789" indent="-22857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D81D29C-4138-4549-BC53-E92B66579ABC}" type="slidenum">
              <a:rPr lang="en-US" altLang="en-US" smtClean="0"/>
              <a:pPr fontAlgn="base">
                <a:spcBef>
                  <a:spcPct val="0"/>
                </a:spcBef>
                <a:spcAft>
                  <a:spcPct val="0"/>
                </a:spcAft>
                <a:defRPr/>
              </a:pPr>
              <a:t>12</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13</a:t>
            </a:fld>
            <a:endParaRPr lang="en-US" dirty="0"/>
          </a:p>
        </p:txBody>
      </p:sp>
    </p:spTree>
    <p:extLst>
      <p:ext uri="{BB962C8B-B14F-4D97-AF65-F5344CB8AC3E}">
        <p14:creationId xmlns:p14="http://schemas.microsoft.com/office/powerpoint/2010/main" val="3607968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14</a:t>
            </a:fld>
            <a:endParaRPr lang="en-US" dirty="0"/>
          </a:p>
        </p:txBody>
      </p:sp>
    </p:spTree>
    <p:extLst>
      <p:ext uri="{BB962C8B-B14F-4D97-AF65-F5344CB8AC3E}">
        <p14:creationId xmlns:p14="http://schemas.microsoft.com/office/powerpoint/2010/main" val="301028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98C95DA-B457-47DD-AD45-E8C065E9F18E}" type="slidenum">
              <a:rPr lang="en-US" smtClean="0"/>
              <a:t>15</a:t>
            </a:fld>
            <a:endParaRPr lang="en-US" dirty="0"/>
          </a:p>
        </p:txBody>
      </p:sp>
    </p:spTree>
    <p:extLst>
      <p:ext uri="{BB962C8B-B14F-4D97-AF65-F5344CB8AC3E}">
        <p14:creationId xmlns:p14="http://schemas.microsoft.com/office/powerpoint/2010/main" val="209368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98C95DA-B457-47DD-AD45-E8C065E9F18E}" type="slidenum">
              <a:rPr lang="en-US" smtClean="0"/>
              <a:t>16</a:t>
            </a:fld>
            <a:endParaRPr lang="en-US" dirty="0"/>
          </a:p>
        </p:txBody>
      </p:sp>
    </p:spTree>
    <p:extLst>
      <p:ext uri="{BB962C8B-B14F-4D97-AF65-F5344CB8AC3E}">
        <p14:creationId xmlns:p14="http://schemas.microsoft.com/office/powerpoint/2010/main" val="2628217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17</a:t>
            </a:fld>
            <a:endParaRPr lang="en-US" dirty="0"/>
          </a:p>
        </p:txBody>
      </p:sp>
    </p:spTree>
    <p:extLst>
      <p:ext uri="{BB962C8B-B14F-4D97-AF65-F5344CB8AC3E}">
        <p14:creationId xmlns:p14="http://schemas.microsoft.com/office/powerpoint/2010/main" val="1373403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18</a:t>
            </a:fld>
            <a:endParaRPr lang="en-US" dirty="0"/>
          </a:p>
        </p:txBody>
      </p:sp>
    </p:spTree>
    <p:extLst>
      <p:ext uri="{BB962C8B-B14F-4D97-AF65-F5344CB8AC3E}">
        <p14:creationId xmlns:p14="http://schemas.microsoft.com/office/powerpoint/2010/main" val="1255960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19</a:t>
            </a:fld>
            <a:endParaRPr lang="en-US" dirty="0"/>
          </a:p>
        </p:txBody>
      </p:sp>
    </p:spTree>
    <p:extLst>
      <p:ext uri="{BB962C8B-B14F-4D97-AF65-F5344CB8AC3E}">
        <p14:creationId xmlns:p14="http://schemas.microsoft.com/office/powerpoint/2010/main" val="194074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2</a:t>
            </a:fld>
            <a:endParaRPr lang="en-US"/>
          </a:p>
        </p:txBody>
      </p:sp>
    </p:spTree>
    <p:extLst>
      <p:ext uri="{BB962C8B-B14F-4D97-AF65-F5344CB8AC3E}">
        <p14:creationId xmlns:p14="http://schemas.microsoft.com/office/powerpoint/2010/main" val="1011770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20</a:t>
            </a:fld>
            <a:endParaRPr lang="en-US" dirty="0"/>
          </a:p>
        </p:txBody>
      </p:sp>
    </p:spTree>
    <p:extLst>
      <p:ext uri="{BB962C8B-B14F-4D97-AF65-F5344CB8AC3E}">
        <p14:creationId xmlns:p14="http://schemas.microsoft.com/office/powerpoint/2010/main" val="4201656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Image: Methane Ice found during 2013 Northeast Canyons Expedition</a:t>
            </a:r>
          </a:p>
          <a:p>
            <a:pPr eaLnBrk="1" hangingPunct="1"/>
            <a:r>
              <a:rPr lang="en-US" altLang="en-US" sz="1200" dirty="0" smtClean="0"/>
              <a:t>Image</a:t>
            </a:r>
            <a:r>
              <a:rPr lang="en-US" altLang="en-US" sz="1200" dirty="0" smtClean="0"/>
              <a:t>: Methane hydrate will burn when lit.  Top image shows structure of methane hydrate, the green and grey molecule in the center is methane and the red cage is the ice structure. </a:t>
            </a:r>
          </a:p>
          <a:p>
            <a:pPr eaLnBrk="1" hangingPunct="1"/>
            <a:endParaRPr lang="en-US" altLang="en-US" sz="1200" b="1"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21</a:t>
            </a:fld>
            <a:endParaRPr lang="en-US" dirty="0"/>
          </a:p>
        </p:txBody>
      </p:sp>
    </p:spTree>
    <p:extLst>
      <p:ext uri="{BB962C8B-B14F-4D97-AF65-F5344CB8AC3E}">
        <p14:creationId xmlns:p14="http://schemas.microsoft.com/office/powerpoint/2010/main" val="2988093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22</a:t>
            </a:fld>
            <a:endParaRPr lang="en-US" dirty="0"/>
          </a:p>
        </p:txBody>
      </p:sp>
    </p:spTree>
    <p:extLst>
      <p:ext uri="{BB962C8B-B14F-4D97-AF65-F5344CB8AC3E}">
        <p14:creationId xmlns:p14="http://schemas.microsoft.com/office/powerpoint/2010/main" val="1255960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23</a:t>
            </a:fld>
            <a:endParaRPr lang="en-US" dirty="0"/>
          </a:p>
        </p:txBody>
      </p:sp>
    </p:spTree>
    <p:extLst>
      <p:ext uri="{BB962C8B-B14F-4D97-AF65-F5344CB8AC3E}">
        <p14:creationId xmlns:p14="http://schemas.microsoft.com/office/powerpoint/2010/main" val="2468404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solidFill>
                <a:srgbClr val="FFFF00"/>
              </a:solidFill>
            </a:endParaRPr>
          </a:p>
        </p:txBody>
      </p:sp>
      <p:sp>
        <p:nvSpPr>
          <p:cNvPr id="4" name="Slide Number Placeholder 3"/>
          <p:cNvSpPr>
            <a:spLocks noGrp="1"/>
          </p:cNvSpPr>
          <p:nvPr>
            <p:ph type="sldNum" sz="quarter" idx="10"/>
          </p:nvPr>
        </p:nvSpPr>
        <p:spPr/>
        <p:txBody>
          <a:bodyPr/>
          <a:lstStyle/>
          <a:p>
            <a:fld id="{698C95DA-B457-47DD-AD45-E8C065E9F18E}" type="slidenum">
              <a:rPr lang="en-US" smtClean="0"/>
              <a:t>24</a:t>
            </a:fld>
            <a:endParaRPr lang="en-US" dirty="0"/>
          </a:p>
        </p:txBody>
      </p:sp>
    </p:spTree>
    <p:extLst>
      <p:ext uri="{BB962C8B-B14F-4D97-AF65-F5344CB8AC3E}">
        <p14:creationId xmlns:p14="http://schemas.microsoft.com/office/powerpoint/2010/main" val="2028082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25</a:t>
            </a:fld>
            <a:endParaRPr lang="en-US" dirty="0"/>
          </a:p>
        </p:txBody>
      </p:sp>
    </p:spTree>
    <p:extLst>
      <p:ext uri="{BB962C8B-B14F-4D97-AF65-F5344CB8AC3E}">
        <p14:creationId xmlns:p14="http://schemas.microsoft.com/office/powerpoint/2010/main" val="3899389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26</a:t>
            </a:fld>
            <a:endParaRPr lang="en-US" dirty="0"/>
          </a:p>
        </p:txBody>
      </p:sp>
    </p:spTree>
    <p:extLst>
      <p:ext uri="{BB962C8B-B14F-4D97-AF65-F5344CB8AC3E}">
        <p14:creationId xmlns:p14="http://schemas.microsoft.com/office/powerpoint/2010/main" val="2831603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sz="1200" dirty="0" smtClean="0">
              <a:cs typeface="Arial" pitchFamily="34" charset="0"/>
            </a:endParaRPr>
          </a:p>
        </p:txBody>
      </p:sp>
      <p:sp>
        <p:nvSpPr>
          <p:cNvPr id="4" name="Slide Number Placeholder 3"/>
          <p:cNvSpPr>
            <a:spLocks noGrp="1"/>
          </p:cNvSpPr>
          <p:nvPr>
            <p:ph type="sldNum" sz="quarter" idx="10"/>
          </p:nvPr>
        </p:nvSpPr>
        <p:spPr/>
        <p:txBody>
          <a:bodyPr/>
          <a:lstStyle/>
          <a:p>
            <a:fld id="{698C95DA-B457-47DD-AD45-E8C065E9F18E}" type="slidenum">
              <a:rPr lang="en-US" smtClean="0"/>
              <a:t>27</a:t>
            </a:fld>
            <a:endParaRPr lang="en-US" dirty="0"/>
          </a:p>
        </p:txBody>
      </p:sp>
    </p:spTree>
    <p:extLst>
      <p:ext uri="{BB962C8B-B14F-4D97-AF65-F5344CB8AC3E}">
        <p14:creationId xmlns:p14="http://schemas.microsoft.com/office/powerpoint/2010/main" val="4054654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28</a:t>
            </a:fld>
            <a:endParaRPr lang="en-US" dirty="0"/>
          </a:p>
        </p:txBody>
      </p:sp>
    </p:spTree>
    <p:extLst>
      <p:ext uri="{BB962C8B-B14F-4D97-AF65-F5344CB8AC3E}">
        <p14:creationId xmlns:p14="http://schemas.microsoft.com/office/powerpoint/2010/main" val="4054654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29</a:t>
            </a:fld>
            <a:endParaRPr lang="en-US" dirty="0"/>
          </a:p>
        </p:txBody>
      </p:sp>
    </p:spTree>
    <p:extLst>
      <p:ext uri="{BB962C8B-B14F-4D97-AF65-F5344CB8AC3E}">
        <p14:creationId xmlns:p14="http://schemas.microsoft.com/office/powerpoint/2010/main" val="1255960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3</a:t>
            </a:fld>
            <a:endParaRPr lang="en-US"/>
          </a:p>
        </p:txBody>
      </p:sp>
    </p:spTree>
    <p:extLst>
      <p:ext uri="{BB962C8B-B14F-4D97-AF65-F5344CB8AC3E}">
        <p14:creationId xmlns:p14="http://schemas.microsoft.com/office/powerpoint/2010/main" val="2282546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30</a:t>
            </a:fld>
            <a:endParaRPr lang="en-US" dirty="0"/>
          </a:p>
        </p:txBody>
      </p:sp>
    </p:spTree>
    <p:extLst>
      <p:ext uri="{BB962C8B-B14F-4D97-AF65-F5344CB8AC3E}">
        <p14:creationId xmlns:p14="http://schemas.microsoft.com/office/powerpoint/2010/main" val="2853522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31</a:t>
            </a:fld>
            <a:endParaRPr lang="en-US" dirty="0"/>
          </a:p>
        </p:txBody>
      </p:sp>
    </p:spTree>
    <p:extLst>
      <p:ext uri="{BB962C8B-B14F-4D97-AF65-F5344CB8AC3E}">
        <p14:creationId xmlns:p14="http://schemas.microsoft.com/office/powerpoint/2010/main" val="1255960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32</a:t>
            </a:fld>
            <a:endParaRPr lang="en-US" dirty="0"/>
          </a:p>
        </p:txBody>
      </p:sp>
    </p:spTree>
    <p:extLst>
      <p:ext uri="{BB962C8B-B14F-4D97-AF65-F5344CB8AC3E}">
        <p14:creationId xmlns:p14="http://schemas.microsoft.com/office/powerpoint/2010/main" val="233383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33</a:t>
            </a:fld>
            <a:endParaRPr lang="en-US" dirty="0"/>
          </a:p>
        </p:txBody>
      </p:sp>
    </p:spTree>
    <p:extLst>
      <p:ext uri="{BB962C8B-B14F-4D97-AF65-F5344CB8AC3E}">
        <p14:creationId xmlns:p14="http://schemas.microsoft.com/office/powerpoint/2010/main" val="791444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34</a:t>
            </a:fld>
            <a:endParaRPr lang="en-US" dirty="0"/>
          </a:p>
        </p:txBody>
      </p:sp>
    </p:spTree>
    <p:extLst>
      <p:ext uri="{BB962C8B-B14F-4D97-AF65-F5344CB8AC3E}">
        <p14:creationId xmlns:p14="http://schemas.microsoft.com/office/powerpoint/2010/main" val="1940746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35</a:t>
            </a:fld>
            <a:endParaRPr lang="en-US" dirty="0"/>
          </a:p>
        </p:txBody>
      </p:sp>
    </p:spTree>
    <p:extLst>
      <p:ext uri="{BB962C8B-B14F-4D97-AF65-F5344CB8AC3E}">
        <p14:creationId xmlns:p14="http://schemas.microsoft.com/office/powerpoint/2010/main" val="3620644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36</a:t>
            </a:fld>
            <a:endParaRPr lang="en-US" dirty="0"/>
          </a:p>
        </p:txBody>
      </p:sp>
    </p:spTree>
    <p:extLst>
      <p:ext uri="{BB962C8B-B14F-4D97-AF65-F5344CB8AC3E}">
        <p14:creationId xmlns:p14="http://schemas.microsoft.com/office/powerpoint/2010/main" val="4073382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38</a:t>
            </a:fld>
            <a:endParaRPr lang="en-US" dirty="0"/>
          </a:p>
        </p:txBody>
      </p:sp>
    </p:spTree>
    <p:extLst>
      <p:ext uri="{BB962C8B-B14F-4D97-AF65-F5344CB8AC3E}">
        <p14:creationId xmlns:p14="http://schemas.microsoft.com/office/powerpoint/2010/main" val="665620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39</a:t>
            </a:fld>
            <a:endParaRPr lang="en-US" dirty="0"/>
          </a:p>
        </p:txBody>
      </p:sp>
    </p:spTree>
    <p:extLst>
      <p:ext uri="{BB962C8B-B14F-4D97-AF65-F5344CB8AC3E}">
        <p14:creationId xmlns:p14="http://schemas.microsoft.com/office/powerpoint/2010/main" val="665620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40</a:t>
            </a:fld>
            <a:endParaRPr lang="en-US" dirty="0"/>
          </a:p>
        </p:txBody>
      </p:sp>
    </p:spTree>
    <p:extLst>
      <p:ext uri="{BB962C8B-B14F-4D97-AF65-F5344CB8AC3E}">
        <p14:creationId xmlns:p14="http://schemas.microsoft.com/office/powerpoint/2010/main" val="926849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smtClean="0">
              <a:solidFill>
                <a:srgbClr val="7030A0"/>
              </a:solidFill>
            </a:endParaRPr>
          </a:p>
        </p:txBody>
      </p:sp>
      <p:sp>
        <p:nvSpPr>
          <p:cNvPr id="4" name="Slide Number Placeholder 3"/>
          <p:cNvSpPr>
            <a:spLocks noGrp="1"/>
          </p:cNvSpPr>
          <p:nvPr>
            <p:ph type="sldNum" sz="quarter" idx="10"/>
          </p:nvPr>
        </p:nvSpPr>
        <p:spPr/>
        <p:txBody>
          <a:bodyPr/>
          <a:lstStyle/>
          <a:p>
            <a:fld id="{698C95DA-B457-47DD-AD45-E8C065E9F18E}" type="slidenum">
              <a:rPr lang="en-US" smtClean="0"/>
              <a:t>4</a:t>
            </a:fld>
            <a:endParaRPr lang="en-US"/>
          </a:p>
        </p:txBody>
      </p:sp>
    </p:spTree>
    <p:extLst>
      <p:ext uri="{BB962C8B-B14F-4D97-AF65-F5344CB8AC3E}">
        <p14:creationId xmlns:p14="http://schemas.microsoft.com/office/powerpoint/2010/main" val="425716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41</a:t>
            </a:fld>
            <a:endParaRPr lang="en-US" dirty="0"/>
          </a:p>
        </p:txBody>
      </p:sp>
    </p:spTree>
    <p:extLst>
      <p:ext uri="{BB962C8B-B14F-4D97-AF65-F5344CB8AC3E}">
        <p14:creationId xmlns:p14="http://schemas.microsoft.com/office/powerpoint/2010/main" val="28535227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42</a:t>
            </a:fld>
            <a:endParaRPr lang="en-US" dirty="0"/>
          </a:p>
        </p:txBody>
      </p:sp>
    </p:spTree>
    <p:extLst>
      <p:ext uri="{BB962C8B-B14F-4D97-AF65-F5344CB8AC3E}">
        <p14:creationId xmlns:p14="http://schemas.microsoft.com/office/powerpoint/2010/main" val="36206441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43</a:t>
            </a:fld>
            <a:endParaRPr lang="en-US" dirty="0"/>
          </a:p>
        </p:txBody>
      </p:sp>
    </p:spTree>
    <p:extLst>
      <p:ext uri="{BB962C8B-B14F-4D97-AF65-F5344CB8AC3E}">
        <p14:creationId xmlns:p14="http://schemas.microsoft.com/office/powerpoint/2010/main" val="1678679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44</a:t>
            </a:fld>
            <a:endParaRPr lang="en-US" dirty="0"/>
          </a:p>
        </p:txBody>
      </p:sp>
    </p:spTree>
    <p:extLst>
      <p:ext uri="{BB962C8B-B14F-4D97-AF65-F5344CB8AC3E}">
        <p14:creationId xmlns:p14="http://schemas.microsoft.com/office/powerpoint/2010/main" val="3551558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46</a:t>
            </a:fld>
            <a:endParaRPr lang="en-US" dirty="0"/>
          </a:p>
        </p:txBody>
      </p:sp>
    </p:spTree>
    <p:extLst>
      <p:ext uri="{BB962C8B-B14F-4D97-AF65-F5344CB8AC3E}">
        <p14:creationId xmlns:p14="http://schemas.microsoft.com/office/powerpoint/2010/main" val="1041318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48</a:t>
            </a:fld>
            <a:endParaRPr lang="en-US" dirty="0"/>
          </a:p>
        </p:txBody>
      </p:sp>
    </p:spTree>
    <p:extLst>
      <p:ext uri="{BB962C8B-B14F-4D97-AF65-F5344CB8AC3E}">
        <p14:creationId xmlns:p14="http://schemas.microsoft.com/office/powerpoint/2010/main" val="2853522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50</a:t>
            </a:fld>
            <a:endParaRPr lang="en-US" dirty="0"/>
          </a:p>
        </p:txBody>
      </p:sp>
    </p:spTree>
    <p:extLst>
      <p:ext uri="{BB962C8B-B14F-4D97-AF65-F5344CB8AC3E}">
        <p14:creationId xmlns:p14="http://schemas.microsoft.com/office/powerpoint/2010/main" val="22908964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51</a:t>
            </a:fld>
            <a:endParaRPr lang="en-US" dirty="0"/>
          </a:p>
        </p:txBody>
      </p:sp>
    </p:spTree>
    <p:extLst>
      <p:ext uri="{BB962C8B-B14F-4D97-AF65-F5344CB8AC3E}">
        <p14:creationId xmlns:p14="http://schemas.microsoft.com/office/powerpoint/2010/main" val="36206441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52</a:t>
            </a:fld>
            <a:endParaRPr lang="en-US" dirty="0"/>
          </a:p>
        </p:txBody>
      </p:sp>
    </p:spTree>
    <p:extLst>
      <p:ext uri="{BB962C8B-B14F-4D97-AF65-F5344CB8AC3E}">
        <p14:creationId xmlns:p14="http://schemas.microsoft.com/office/powerpoint/2010/main" val="11694840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t>All images from 2013 NE US Canyons expedition- Deep Discoverer ROV</a:t>
            </a:r>
          </a:p>
          <a:p>
            <a:endParaRPr lang="en-US" altLang="en-US" sz="1200" dirty="0" smtClean="0"/>
          </a:p>
          <a:p>
            <a:r>
              <a:rPr lang="en-US" altLang="en-US" sz="1200" dirty="0" smtClean="0"/>
              <a:t>Row 1:</a:t>
            </a:r>
          </a:p>
          <a:p>
            <a:r>
              <a:rPr lang="en-US" altLang="en-US" sz="1200" dirty="0" smtClean="0"/>
              <a:t>Deep sea crab</a:t>
            </a:r>
          </a:p>
          <a:p>
            <a:r>
              <a:rPr lang="en-US" altLang="en-US" sz="1200" dirty="0" smtClean="0"/>
              <a:t>Cephalopod (Bobtail squid)</a:t>
            </a:r>
          </a:p>
          <a:p>
            <a:r>
              <a:rPr lang="en-US" altLang="en-US" sz="1200" dirty="0" smtClean="0"/>
              <a:t>Deep sea crab</a:t>
            </a:r>
          </a:p>
          <a:p>
            <a:endParaRPr lang="en-US" altLang="en-US" sz="1200" dirty="0" smtClean="0"/>
          </a:p>
          <a:p>
            <a:pPr eaLnBrk="1" hangingPunct="1">
              <a:lnSpc>
                <a:spcPct val="80000"/>
              </a:lnSpc>
            </a:pPr>
            <a:endParaRPr lang="en-US" altLang="en-US" sz="1200" dirty="0" smtClean="0"/>
          </a:p>
          <a:p>
            <a:pPr eaLnBrk="1" hangingPunct="1">
              <a:lnSpc>
                <a:spcPct val="80000"/>
              </a:lnSpc>
            </a:pPr>
            <a:r>
              <a:rPr lang="en-US" altLang="en-US" sz="1200" dirty="0" smtClean="0"/>
              <a:t>Row 2:</a:t>
            </a:r>
          </a:p>
          <a:p>
            <a:pPr eaLnBrk="1" hangingPunct="1">
              <a:lnSpc>
                <a:spcPct val="80000"/>
              </a:lnSpc>
            </a:pPr>
            <a:r>
              <a:rPr lang="en-US" altLang="en-US" sz="1200" dirty="0" smtClean="0"/>
              <a:t>A view of the escape swimmer </a:t>
            </a:r>
            <a:r>
              <a:rPr lang="en-US" altLang="en-US" sz="1200" i="1" dirty="0" err="1" smtClean="0"/>
              <a:t>Benthothuria</a:t>
            </a:r>
            <a:r>
              <a:rPr lang="en-US" altLang="en-US" sz="1200" dirty="0" smtClean="0"/>
              <a:t>, flexing so strongly that the mouth has been brought into view. </a:t>
            </a:r>
            <a:endParaRPr lang="en-US" altLang="en-US" sz="1200" i="1" dirty="0" smtClean="0"/>
          </a:p>
          <a:p>
            <a:pPr eaLnBrk="1" hangingPunct="1">
              <a:lnSpc>
                <a:spcPct val="80000"/>
              </a:lnSpc>
            </a:pPr>
            <a:endParaRPr lang="en-US" altLang="en-US" sz="1200" dirty="0" smtClean="0"/>
          </a:p>
          <a:p>
            <a:pPr eaLnBrk="1" hangingPunct="1">
              <a:lnSpc>
                <a:spcPct val="80000"/>
              </a:lnSpc>
            </a:pPr>
            <a:r>
              <a:rPr lang="en-US" altLang="en-US" sz="1200" dirty="0" smtClean="0"/>
              <a:t>Two squids attempt to mate in the Gulf of Mexico. </a:t>
            </a:r>
          </a:p>
          <a:p>
            <a:pPr eaLnBrk="1" hangingPunct="1">
              <a:lnSpc>
                <a:spcPct val="80000"/>
              </a:lnSpc>
            </a:pPr>
            <a:endParaRPr lang="en-US" altLang="en-US" sz="1200" dirty="0" smtClean="0"/>
          </a:p>
          <a:p>
            <a:pPr eaLnBrk="1" hangingPunct="1">
              <a:lnSpc>
                <a:spcPct val="80000"/>
              </a:lnSpc>
            </a:pPr>
            <a:r>
              <a:rPr lang="en-US" altLang="en-US" sz="1200" dirty="0" smtClean="0"/>
              <a:t>Octopus.</a:t>
            </a:r>
          </a:p>
          <a:p>
            <a:pPr eaLnBrk="1" hangingPunct="1">
              <a:lnSpc>
                <a:spcPct val="80000"/>
              </a:lnSpc>
            </a:pPr>
            <a:endParaRPr lang="en-US" altLang="en-US" sz="1200" dirty="0" smtClean="0"/>
          </a:p>
          <a:p>
            <a:pPr eaLnBrk="1" hangingPunct="1">
              <a:lnSpc>
                <a:spcPct val="80000"/>
              </a:lnSpc>
            </a:pPr>
            <a:r>
              <a:rPr lang="en-US" altLang="en-US" sz="1200" dirty="0" smtClean="0"/>
              <a:t>Row 3:</a:t>
            </a:r>
          </a:p>
          <a:p>
            <a:pPr eaLnBrk="1" hangingPunct="1">
              <a:lnSpc>
                <a:spcPct val="80000"/>
              </a:lnSpc>
            </a:pPr>
            <a:r>
              <a:rPr lang="en-US" altLang="en-US" sz="1200" dirty="0" smtClean="0"/>
              <a:t>Glass Sponge on canyon wall</a:t>
            </a:r>
          </a:p>
          <a:p>
            <a:pPr eaLnBrk="1" hangingPunct="1">
              <a:lnSpc>
                <a:spcPct val="80000"/>
              </a:lnSpc>
            </a:pPr>
            <a:endParaRPr lang="en-US" altLang="en-US" sz="1200" dirty="0" smtClean="0"/>
          </a:p>
          <a:p>
            <a:pPr eaLnBrk="1" hangingPunct="1">
              <a:lnSpc>
                <a:spcPct val="80000"/>
              </a:lnSpc>
            </a:pPr>
            <a:r>
              <a:rPr lang="en-US" altLang="en-US" sz="1200" dirty="0" smtClean="0"/>
              <a:t>An aggregation of methane ice worms inhabiting a white methane hydrate. Studies suggest that these worms eat chemoautotrophic bacteria that are living off of chemicals in the hydrate. </a:t>
            </a:r>
          </a:p>
          <a:p>
            <a:pPr eaLnBrk="1" hangingPunct="1">
              <a:lnSpc>
                <a:spcPct val="80000"/>
              </a:lnSpc>
            </a:pPr>
            <a:endParaRPr lang="en-US" altLang="en-US" sz="1200" dirty="0" smtClean="0"/>
          </a:p>
          <a:p>
            <a:pPr eaLnBrk="1" hangingPunct="1">
              <a:lnSpc>
                <a:spcPct val="80000"/>
              </a:lnSpc>
            </a:pPr>
            <a:r>
              <a:rPr lang="en-US" altLang="en-US" sz="1200" dirty="0" smtClean="0"/>
              <a:t>A 'pregnant' coral. This is an </a:t>
            </a:r>
            <a:r>
              <a:rPr lang="en-US" altLang="en-US" sz="1200" dirty="0" err="1" smtClean="0"/>
              <a:t>octocoral</a:t>
            </a:r>
            <a:r>
              <a:rPr lang="en-US" altLang="en-US" sz="1200" dirty="0" smtClean="0"/>
              <a:t>, as evidenced by the eight tentacles you can see on its polyps. The white dots you see in its almost translucent body may be developing embryos – baby corals! </a:t>
            </a:r>
            <a:endParaRPr lang="en-US" altLang="en-US" sz="1200" i="1"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53</a:t>
            </a:fld>
            <a:endParaRPr lang="en-US" dirty="0"/>
          </a:p>
        </p:txBody>
      </p:sp>
    </p:spTree>
    <p:extLst>
      <p:ext uri="{BB962C8B-B14F-4D97-AF65-F5344CB8AC3E}">
        <p14:creationId xmlns:p14="http://schemas.microsoft.com/office/powerpoint/2010/main" val="13237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5</a:t>
            </a:fld>
            <a:endParaRPr lang="en-US"/>
          </a:p>
        </p:txBody>
      </p:sp>
    </p:spTree>
    <p:extLst>
      <p:ext uri="{BB962C8B-B14F-4D97-AF65-F5344CB8AC3E}">
        <p14:creationId xmlns:p14="http://schemas.microsoft.com/office/powerpoint/2010/main" val="425716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54</a:t>
            </a:fld>
            <a:endParaRPr lang="en-US" dirty="0"/>
          </a:p>
        </p:txBody>
      </p:sp>
    </p:spTree>
    <p:extLst>
      <p:ext uri="{BB962C8B-B14F-4D97-AF65-F5344CB8AC3E}">
        <p14:creationId xmlns:p14="http://schemas.microsoft.com/office/powerpoint/2010/main" val="3901117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baseline="0" dirty="0" smtClean="0">
              <a:solidFill>
                <a:srgbClr val="FFFFFF"/>
              </a:solidFill>
              <a:effectLst>
                <a:outerShdw blurRad="38100" dist="38100" dir="2700000" algn="tl">
                  <a:srgbClr val="000066"/>
                </a:outerShdw>
              </a:effectLst>
            </a:endParaRPr>
          </a:p>
        </p:txBody>
      </p:sp>
      <p:sp>
        <p:nvSpPr>
          <p:cNvPr id="4" name="Slide Number Placeholder 3"/>
          <p:cNvSpPr>
            <a:spLocks noGrp="1"/>
          </p:cNvSpPr>
          <p:nvPr>
            <p:ph type="sldNum" sz="quarter" idx="10"/>
          </p:nvPr>
        </p:nvSpPr>
        <p:spPr/>
        <p:txBody>
          <a:bodyPr/>
          <a:lstStyle/>
          <a:p>
            <a:fld id="{698C95DA-B457-47DD-AD45-E8C065E9F18E}" type="slidenum">
              <a:rPr lang="en-US" smtClean="0"/>
              <a:t>55</a:t>
            </a:fld>
            <a:endParaRPr lang="en-US" dirty="0"/>
          </a:p>
        </p:txBody>
      </p:sp>
    </p:spTree>
    <p:extLst>
      <p:ext uri="{BB962C8B-B14F-4D97-AF65-F5344CB8AC3E}">
        <p14:creationId xmlns:p14="http://schemas.microsoft.com/office/powerpoint/2010/main" val="34749142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56</a:t>
            </a:fld>
            <a:endParaRPr lang="en-US" dirty="0"/>
          </a:p>
        </p:txBody>
      </p:sp>
    </p:spTree>
    <p:extLst>
      <p:ext uri="{BB962C8B-B14F-4D97-AF65-F5344CB8AC3E}">
        <p14:creationId xmlns:p14="http://schemas.microsoft.com/office/powerpoint/2010/main" val="13081168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57</a:t>
            </a:fld>
            <a:endParaRPr lang="en-US" dirty="0"/>
          </a:p>
        </p:txBody>
      </p:sp>
    </p:spTree>
    <p:extLst>
      <p:ext uri="{BB962C8B-B14F-4D97-AF65-F5344CB8AC3E}">
        <p14:creationId xmlns:p14="http://schemas.microsoft.com/office/powerpoint/2010/main" val="21573811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61</a:t>
            </a:fld>
            <a:endParaRPr lang="en-US" dirty="0"/>
          </a:p>
        </p:txBody>
      </p:sp>
    </p:spTree>
    <p:extLst>
      <p:ext uri="{BB962C8B-B14F-4D97-AF65-F5344CB8AC3E}">
        <p14:creationId xmlns:p14="http://schemas.microsoft.com/office/powerpoint/2010/main" val="28535227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63</a:t>
            </a:fld>
            <a:endParaRPr lang="en-US" dirty="0"/>
          </a:p>
        </p:txBody>
      </p:sp>
    </p:spTree>
    <p:extLst>
      <p:ext uri="{BB962C8B-B14F-4D97-AF65-F5344CB8AC3E}">
        <p14:creationId xmlns:p14="http://schemas.microsoft.com/office/powerpoint/2010/main" val="36206441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64</a:t>
            </a:fld>
            <a:endParaRPr lang="en-US" dirty="0"/>
          </a:p>
        </p:txBody>
      </p:sp>
    </p:spTree>
    <p:extLst>
      <p:ext uri="{BB962C8B-B14F-4D97-AF65-F5344CB8AC3E}">
        <p14:creationId xmlns:p14="http://schemas.microsoft.com/office/powerpoint/2010/main" val="21555115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65</a:t>
            </a:fld>
            <a:endParaRPr lang="en-US" dirty="0"/>
          </a:p>
        </p:txBody>
      </p:sp>
    </p:spTree>
    <p:extLst>
      <p:ext uri="{BB962C8B-B14F-4D97-AF65-F5344CB8AC3E}">
        <p14:creationId xmlns:p14="http://schemas.microsoft.com/office/powerpoint/2010/main" val="22108843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t>Top </a:t>
            </a:r>
            <a:r>
              <a:rPr lang="en-US" altLang="en-US" sz="1200" dirty="0" smtClean="0"/>
              <a:t>image, Indonesia near a seamount – area of high diversity.</a:t>
            </a:r>
          </a:p>
          <a:p>
            <a:r>
              <a:rPr lang="en-US" altLang="en-US" sz="1200" dirty="0" smtClean="0"/>
              <a:t>Bottom image, Gulf of Mexico. Area of low diversity - underwater rivers and ponds of liquid brine. Anemones and some coral observed.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66</a:t>
            </a:fld>
            <a:endParaRPr lang="en-US" dirty="0"/>
          </a:p>
        </p:txBody>
      </p:sp>
    </p:spTree>
    <p:extLst>
      <p:ext uri="{BB962C8B-B14F-4D97-AF65-F5344CB8AC3E}">
        <p14:creationId xmlns:p14="http://schemas.microsoft.com/office/powerpoint/2010/main" val="25501777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67</a:t>
            </a:fld>
            <a:endParaRPr lang="en-US" dirty="0"/>
          </a:p>
        </p:txBody>
      </p:sp>
    </p:spTree>
    <p:extLst>
      <p:ext uri="{BB962C8B-B14F-4D97-AF65-F5344CB8AC3E}">
        <p14:creationId xmlns:p14="http://schemas.microsoft.com/office/powerpoint/2010/main" val="1799064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6</a:t>
            </a:fld>
            <a:endParaRPr lang="en-US"/>
          </a:p>
        </p:txBody>
      </p:sp>
    </p:spTree>
    <p:extLst>
      <p:ext uri="{BB962C8B-B14F-4D97-AF65-F5344CB8AC3E}">
        <p14:creationId xmlns:p14="http://schemas.microsoft.com/office/powerpoint/2010/main" val="4257166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t>http</a:t>
            </a:r>
            <a:r>
              <a:rPr lang="en-US" altLang="en-US" sz="1200" dirty="0" smtClean="0"/>
              <a:t>://oceanexplorer.noaa.gov/okeanos/edu/ resources/media/movies/0711_site_k_transit_video.html</a:t>
            </a:r>
          </a:p>
        </p:txBody>
      </p:sp>
      <p:sp>
        <p:nvSpPr>
          <p:cNvPr id="4" name="Slide Number Placeholder 3"/>
          <p:cNvSpPr>
            <a:spLocks noGrp="1"/>
          </p:cNvSpPr>
          <p:nvPr>
            <p:ph type="sldNum" sz="quarter" idx="10"/>
          </p:nvPr>
        </p:nvSpPr>
        <p:spPr/>
        <p:txBody>
          <a:bodyPr/>
          <a:lstStyle/>
          <a:p>
            <a:fld id="{698C95DA-B457-47DD-AD45-E8C065E9F18E}" type="slidenum">
              <a:rPr lang="en-US" smtClean="0"/>
              <a:t>68</a:t>
            </a:fld>
            <a:endParaRPr lang="en-US" dirty="0"/>
          </a:p>
        </p:txBody>
      </p:sp>
    </p:spTree>
    <p:extLst>
      <p:ext uri="{BB962C8B-B14F-4D97-AF65-F5344CB8AC3E}">
        <p14:creationId xmlns:p14="http://schemas.microsoft.com/office/powerpoint/2010/main" val="6576155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smtClean="0"/>
          </a:p>
        </p:txBody>
      </p:sp>
      <p:sp>
        <p:nvSpPr>
          <p:cNvPr id="4" name="Slide Number Placeholder 3"/>
          <p:cNvSpPr>
            <a:spLocks noGrp="1"/>
          </p:cNvSpPr>
          <p:nvPr>
            <p:ph type="sldNum" sz="quarter" idx="10"/>
          </p:nvPr>
        </p:nvSpPr>
        <p:spPr/>
        <p:txBody>
          <a:bodyPr/>
          <a:lstStyle/>
          <a:p>
            <a:fld id="{698C95DA-B457-47DD-AD45-E8C065E9F18E}" type="slidenum">
              <a:rPr lang="en-US" smtClean="0"/>
              <a:t>69</a:t>
            </a:fld>
            <a:endParaRPr lang="en-US" dirty="0"/>
          </a:p>
        </p:txBody>
      </p:sp>
    </p:spTree>
    <p:extLst>
      <p:ext uri="{BB962C8B-B14F-4D97-AF65-F5344CB8AC3E}">
        <p14:creationId xmlns:p14="http://schemas.microsoft.com/office/powerpoint/2010/main" val="42371391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70</a:t>
            </a:fld>
            <a:endParaRPr lang="en-US" dirty="0"/>
          </a:p>
        </p:txBody>
      </p:sp>
    </p:spTree>
    <p:extLst>
      <p:ext uri="{BB962C8B-B14F-4D97-AF65-F5344CB8AC3E}">
        <p14:creationId xmlns:p14="http://schemas.microsoft.com/office/powerpoint/2010/main" val="28535227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t>http://www.youtube.com/watch?v=HDjqBNMWniY&amp;feature=BFa&amp;list=SP05ED679DD1E1DB17</a:t>
            </a:r>
          </a:p>
          <a:p>
            <a:r>
              <a:rPr lang="en-US" altLang="en-US" sz="1200" dirty="0" smtClean="0"/>
              <a:t>From the Gulf of Mexico 2012 expedition.</a:t>
            </a:r>
          </a:p>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72</a:t>
            </a:fld>
            <a:endParaRPr lang="en-US" dirty="0"/>
          </a:p>
        </p:txBody>
      </p:sp>
    </p:spTree>
    <p:extLst>
      <p:ext uri="{BB962C8B-B14F-4D97-AF65-F5344CB8AC3E}">
        <p14:creationId xmlns:p14="http://schemas.microsoft.com/office/powerpoint/2010/main" val="25978193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Image: Bobtail squid in Atlantis Canyon off the east coast of the US.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73</a:t>
            </a:fld>
            <a:endParaRPr lang="en-US" dirty="0"/>
          </a:p>
        </p:txBody>
      </p:sp>
    </p:spTree>
    <p:extLst>
      <p:ext uri="{BB962C8B-B14F-4D97-AF65-F5344CB8AC3E}">
        <p14:creationId xmlns:p14="http://schemas.microsoft.com/office/powerpoint/2010/main" val="313667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Sea </a:t>
            </a:r>
            <a:r>
              <a:rPr lang="en-US" dirty="0" smtClean="0"/>
              <a:t>toad, HI 2015</a:t>
            </a:r>
          </a:p>
          <a:p>
            <a:r>
              <a:rPr lang="en-US" dirty="0" smtClean="0"/>
              <a:t>Purple ctenophore, 1000 meters, Pacific near Hawaii, 2015</a:t>
            </a:r>
          </a:p>
        </p:txBody>
      </p:sp>
      <p:sp>
        <p:nvSpPr>
          <p:cNvPr id="4" name="Slide Number Placeholder 3"/>
          <p:cNvSpPr>
            <a:spLocks noGrp="1"/>
          </p:cNvSpPr>
          <p:nvPr>
            <p:ph type="sldNum" sz="quarter" idx="10"/>
          </p:nvPr>
        </p:nvSpPr>
        <p:spPr/>
        <p:txBody>
          <a:bodyPr/>
          <a:lstStyle/>
          <a:p>
            <a:fld id="{698C95DA-B457-47DD-AD45-E8C065E9F18E}" type="slidenum">
              <a:rPr lang="en-US" smtClean="0"/>
              <a:t>7</a:t>
            </a:fld>
            <a:endParaRPr lang="en-US"/>
          </a:p>
        </p:txBody>
      </p:sp>
    </p:spTree>
    <p:extLst>
      <p:ext uri="{BB962C8B-B14F-4D97-AF65-F5344CB8AC3E}">
        <p14:creationId xmlns:p14="http://schemas.microsoft.com/office/powerpoint/2010/main" val="871395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smtClean="0"/>
              <a:t>http</a:t>
            </a:r>
            <a:r>
              <a:rPr lang="en-US" altLang="en-US" sz="1200" dirty="0" smtClean="0"/>
              <a:t>://oceanexplorer.noaa.gov/okeanos/explorations/10index/background/edu/media/keynote_wdwe_video.html  </a:t>
            </a:r>
          </a:p>
        </p:txBody>
      </p:sp>
      <p:sp>
        <p:nvSpPr>
          <p:cNvPr id="4" name="Slide Number Placeholder 3"/>
          <p:cNvSpPr>
            <a:spLocks noGrp="1"/>
          </p:cNvSpPr>
          <p:nvPr>
            <p:ph type="sldNum" sz="quarter" idx="10"/>
          </p:nvPr>
        </p:nvSpPr>
        <p:spPr/>
        <p:txBody>
          <a:bodyPr/>
          <a:lstStyle/>
          <a:p>
            <a:fld id="{698C95DA-B457-47DD-AD45-E8C065E9F18E}" type="slidenum">
              <a:rPr lang="en-US" smtClean="0"/>
              <a:t>8</a:t>
            </a:fld>
            <a:endParaRPr lang="en-US"/>
          </a:p>
        </p:txBody>
      </p:sp>
    </p:spTree>
    <p:extLst>
      <p:ext uri="{BB962C8B-B14F-4D97-AF65-F5344CB8AC3E}">
        <p14:creationId xmlns:p14="http://schemas.microsoft.com/office/powerpoint/2010/main" val="3778373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95DA-B457-47DD-AD45-E8C065E9F18E}" type="slidenum">
              <a:rPr lang="en-US" smtClean="0"/>
              <a:t>9</a:t>
            </a:fld>
            <a:endParaRPr lang="en-US"/>
          </a:p>
        </p:txBody>
      </p:sp>
    </p:spTree>
    <p:extLst>
      <p:ext uri="{BB962C8B-B14F-4D97-AF65-F5344CB8AC3E}">
        <p14:creationId xmlns:p14="http://schemas.microsoft.com/office/powerpoint/2010/main" val="2264893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019800"/>
          </a:xfrm>
          <a:prstGeom prst="rect">
            <a:avLst/>
          </a:prstGeom>
          <a:solidFill>
            <a:srgbClr val="007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152400" y="6285012"/>
            <a:ext cx="2590800" cy="307777"/>
          </a:xfrm>
          <a:prstGeom prst="rect">
            <a:avLst/>
          </a:prstGeom>
          <a:noFill/>
        </p:spPr>
        <p:txBody>
          <a:bodyPr wrap="square" rtlCol="0">
            <a:spAutoFit/>
          </a:bodyPr>
          <a:lstStyle/>
          <a:p>
            <a:r>
              <a:rPr lang="en-US" sz="1400" dirty="0" smtClean="0">
                <a:solidFill>
                  <a:srgbClr val="0078A9"/>
                </a:solidFill>
                <a:latin typeface="Calibri" panose="020F0502020204030204" pitchFamily="34" charset="0"/>
              </a:rPr>
              <a:t>OceanExplorer.NOAA.gov</a:t>
            </a:r>
            <a:endParaRPr lang="en-US" sz="1200" dirty="0">
              <a:solidFill>
                <a:srgbClr val="0078A9"/>
              </a:solidFill>
              <a:latin typeface="Calibri" panose="020F050202020403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6164186"/>
            <a:ext cx="1925793" cy="549428"/>
          </a:xfrm>
          <a:prstGeom prst="rect">
            <a:avLst/>
          </a:prstGeom>
        </p:spPr>
      </p:pic>
      <p:sp>
        <p:nvSpPr>
          <p:cNvPr id="2" name="Title 1"/>
          <p:cNvSpPr>
            <a:spLocks noGrp="1"/>
          </p:cNvSpPr>
          <p:nvPr>
            <p:ph type="ctrTitle"/>
          </p:nvPr>
        </p:nvSpPr>
        <p:spPr>
          <a:xfrm>
            <a:off x="685800" y="1749425"/>
            <a:ext cx="7772400" cy="1470025"/>
          </a:xfrm>
        </p:spPr>
        <p:txBody>
          <a:bodyPr>
            <a:normAutofit/>
          </a:bodyPr>
          <a:lstStyle>
            <a:lvl1pPr algn="l">
              <a:defRPr sz="4400">
                <a:solidFill>
                  <a:srgbClr val="FFFFFF"/>
                </a:solidFill>
                <a:latin typeface="Cambria" panose="02040503050406030204" pitchFamily="18"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276600"/>
            <a:ext cx="7772400" cy="1752600"/>
          </a:xfrm>
        </p:spPr>
        <p:txBody>
          <a:bodyPr/>
          <a:lstStyle>
            <a:lvl1pPr marL="0" indent="0" algn="l">
              <a:buNone/>
              <a:defRPr>
                <a:solidFill>
                  <a:srgbClr val="E3EBEA"/>
                </a:solidFill>
                <a:latin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50494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1143000"/>
          </a:xfrm>
          <a:prstGeom prst="rect">
            <a:avLst/>
          </a:prstGeom>
          <a:solidFill>
            <a:srgbClr val="007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6172200"/>
            <a:ext cx="9144000" cy="685800"/>
          </a:xfrm>
          <a:prstGeom prst="rect">
            <a:avLst/>
          </a:prstGeom>
          <a:solidFill>
            <a:srgbClr val="2A5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152400" y="6376602"/>
            <a:ext cx="2590800" cy="276999"/>
          </a:xfrm>
          <a:prstGeom prst="rect">
            <a:avLst/>
          </a:prstGeom>
          <a:noFill/>
        </p:spPr>
        <p:txBody>
          <a:bodyPr wrap="square" rtlCol="0">
            <a:spAutoFit/>
          </a:bodyPr>
          <a:lstStyle/>
          <a:p>
            <a:r>
              <a:rPr lang="en-US" sz="1200" dirty="0" smtClean="0">
                <a:solidFill>
                  <a:srgbClr val="E4ECEB"/>
                </a:solidFill>
                <a:latin typeface="Calibri" panose="020F0502020204030204" pitchFamily="34" charset="0"/>
              </a:rPr>
              <a:t>OceanExplorer.NOAA.gov</a:t>
            </a:r>
            <a:endParaRPr lang="en-US" sz="1200" dirty="0">
              <a:solidFill>
                <a:srgbClr val="E4ECEB"/>
              </a:solidFill>
              <a:latin typeface="Calibri" panose="020F050202020403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3800" y="6308572"/>
            <a:ext cx="1447800" cy="413056"/>
          </a:xfrm>
          <a:prstGeom prst="rect">
            <a:avLst/>
          </a:prstGeom>
        </p:spPr>
      </p:pic>
      <p:sp>
        <p:nvSpPr>
          <p:cNvPr id="2" name="Title 1"/>
          <p:cNvSpPr>
            <a:spLocks noGrp="1"/>
          </p:cNvSpPr>
          <p:nvPr>
            <p:ph type="title"/>
          </p:nvPr>
        </p:nvSpPr>
        <p:spPr>
          <a:xfrm>
            <a:off x="457200" y="76200"/>
            <a:ext cx="8229600" cy="990600"/>
          </a:xfrm>
        </p:spPr>
        <p:txBody>
          <a:bodyPr>
            <a:normAutofit/>
          </a:bodyPr>
          <a:lstStyle>
            <a:lvl1pPr algn="l">
              <a:defRPr sz="3600">
                <a:solidFill>
                  <a:schemeClr val="bg1"/>
                </a:solidFill>
                <a:latin typeface="Cambria" panose="02040503050406030204"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95401"/>
            <a:ext cx="8229600" cy="4724399"/>
          </a:xfrm>
        </p:spPr>
        <p:txBody>
          <a:bodyPr/>
          <a:lstStyle>
            <a:lvl1pPr marL="0" indent="0">
              <a:buNone/>
              <a:defRPr>
                <a:solidFill>
                  <a:srgbClr val="667A85"/>
                </a:solidFill>
                <a:latin typeface="Calibri Light" panose="020F0302020204030204" pitchFamily="34" charset="0"/>
              </a:defRPr>
            </a:lvl1pPr>
            <a:lvl2pPr marL="914400" indent="-457200">
              <a:buFont typeface="Arial" panose="020B0604020202020204" pitchFamily="34" charset="0"/>
              <a:buChar char="•"/>
              <a:defRPr>
                <a:solidFill>
                  <a:srgbClr val="667A85"/>
                </a:solidFill>
                <a:latin typeface="Calibri Light" panose="020F0302020204030204" pitchFamily="34" charset="0"/>
              </a:defRPr>
            </a:lvl2pPr>
            <a:lvl3pPr marL="1257300" indent="-342900">
              <a:buFont typeface="Arial" panose="020B0604020202020204" pitchFamily="34" charset="0"/>
              <a:buChar char="•"/>
              <a:defRPr>
                <a:solidFill>
                  <a:srgbClr val="667A85"/>
                </a:solidFill>
                <a:latin typeface="Calibri Light" panose="020F0302020204030204" pitchFamily="34" charset="0"/>
              </a:defRPr>
            </a:lvl3pPr>
            <a:lvl4pPr marL="1714500" indent="-342900">
              <a:buFont typeface="Arial" panose="020B0604020202020204" pitchFamily="34" charset="0"/>
              <a:buChar char="•"/>
              <a:defRPr>
                <a:solidFill>
                  <a:srgbClr val="667A85"/>
                </a:solidFill>
                <a:latin typeface="Calibri Light" panose="020F0302020204030204" pitchFamily="34" charset="0"/>
              </a:defRPr>
            </a:lvl4pPr>
            <a:lvl5pPr marL="2171700" indent="-342900">
              <a:buFont typeface="Arial" panose="020B0604020202020204" pitchFamily="34" charset="0"/>
              <a:buChar char="•"/>
              <a:defRPr>
                <a:solidFill>
                  <a:srgbClr val="667A85"/>
                </a:solidFill>
                <a:latin typeface="Calibri Light" panose="020F03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1674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7" name="Rectangle 6"/>
          <p:cNvSpPr/>
          <p:nvPr userDrawn="1"/>
        </p:nvSpPr>
        <p:spPr>
          <a:xfrm>
            <a:off x="0" y="0"/>
            <a:ext cx="9144000" cy="1143000"/>
          </a:xfrm>
          <a:prstGeom prst="rect">
            <a:avLst/>
          </a:prstGeom>
          <a:solidFill>
            <a:srgbClr val="007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6172200"/>
            <a:ext cx="9144000" cy="685800"/>
          </a:xfrm>
          <a:prstGeom prst="rect">
            <a:avLst/>
          </a:prstGeom>
          <a:solidFill>
            <a:srgbClr val="2A5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152400" y="6376602"/>
            <a:ext cx="2590800" cy="276999"/>
          </a:xfrm>
          <a:prstGeom prst="rect">
            <a:avLst/>
          </a:prstGeom>
          <a:noFill/>
        </p:spPr>
        <p:txBody>
          <a:bodyPr wrap="square" rtlCol="0">
            <a:spAutoFit/>
          </a:bodyPr>
          <a:lstStyle/>
          <a:p>
            <a:r>
              <a:rPr lang="en-US" sz="1200" dirty="0" smtClean="0">
                <a:solidFill>
                  <a:srgbClr val="E4ECEB"/>
                </a:solidFill>
                <a:latin typeface="Calibri" panose="020F0502020204030204" pitchFamily="34" charset="0"/>
              </a:rPr>
              <a:t>OceanExplorer.NOAA.gov</a:t>
            </a:r>
            <a:endParaRPr lang="en-US" sz="1200" dirty="0">
              <a:solidFill>
                <a:srgbClr val="E4ECEB"/>
              </a:solidFill>
              <a:latin typeface="Calibri" panose="020F050202020403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3800" y="6308572"/>
            <a:ext cx="1447800" cy="413056"/>
          </a:xfrm>
          <a:prstGeom prst="rect">
            <a:avLst/>
          </a:prstGeom>
        </p:spPr>
      </p:pic>
      <p:sp>
        <p:nvSpPr>
          <p:cNvPr id="2" name="Title 1"/>
          <p:cNvSpPr>
            <a:spLocks noGrp="1"/>
          </p:cNvSpPr>
          <p:nvPr>
            <p:ph type="title" hasCustomPrompt="1"/>
          </p:nvPr>
        </p:nvSpPr>
        <p:spPr>
          <a:xfrm>
            <a:off x="457200" y="76200"/>
            <a:ext cx="8229600" cy="990600"/>
          </a:xfrm>
        </p:spPr>
        <p:txBody>
          <a:bodyPr>
            <a:normAutofit/>
          </a:bodyPr>
          <a:lstStyle>
            <a:lvl1pPr algn="l">
              <a:defRPr sz="3600">
                <a:solidFill>
                  <a:schemeClr val="bg1"/>
                </a:solidFill>
                <a:latin typeface="Cambria" panose="02040503050406030204" pitchFamily="18" charset="0"/>
              </a:defRPr>
            </a:lvl1pPr>
          </a:lstStyle>
          <a:p>
            <a:r>
              <a:rPr lang="en-US" dirty="0" smtClean="0"/>
              <a:t>Click to edit Picture title</a:t>
            </a:r>
            <a:endParaRPr lang="en-US" dirty="0"/>
          </a:p>
        </p:txBody>
      </p:sp>
      <p:sp>
        <p:nvSpPr>
          <p:cNvPr id="5" name="Picture Placeholder 4"/>
          <p:cNvSpPr>
            <a:spLocks noGrp="1"/>
          </p:cNvSpPr>
          <p:nvPr>
            <p:ph type="pic" sz="quarter" idx="10"/>
          </p:nvPr>
        </p:nvSpPr>
        <p:spPr/>
        <p:txBody>
          <a:bodyPr/>
          <a:lstStyle/>
          <a:p>
            <a:r>
              <a:rPr lang="en-US" dirty="0" smtClean="0"/>
              <a:t>Click icon to add picture</a:t>
            </a:r>
            <a:endParaRPr lang="en-US" dirty="0"/>
          </a:p>
        </p:txBody>
      </p:sp>
    </p:spTree>
    <p:extLst>
      <p:ext uri="{BB962C8B-B14F-4D97-AF65-F5344CB8AC3E}">
        <p14:creationId xmlns:p14="http://schemas.microsoft.com/office/powerpoint/2010/main" val="1097432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Rectangle 6"/>
          <p:cNvSpPr/>
          <p:nvPr userDrawn="1"/>
        </p:nvSpPr>
        <p:spPr>
          <a:xfrm>
            <a:off x="0" y="0"/>
            <a:ext cx="9144000" cy="1143000"/>
          </a:xfrm>
          <a:prstGeom prst="rect">
            <a:avLst/>
          </a:prstGeom>
          <a:solidFill>
            <a:srgbClr val="007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6172200"/>
            <a:ext cx="9144000" cy="685800"/>
          </a:xfrm>
          <a:prstGeom prst="rect">
            <a:avLst/>
          </a:prstGeom>
          <a:solidFill>
            <a:srgbClr val="2A5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152400" y="6376602"/>
            <a:ext cx="2590800" cy="276999"/>
          </a:xfrm>
          <a:prstGeom prst="rect">
            <a:avLst/>
          </a:prstGeom>
          <a:noFill/>
        </p:spPr>
        <p:txBody>
          <a:bodyPr wrap="square" rtlCol="0">
            <a:spAutoFit/>
          </a:bodyPr>
          <a:lstStyle/>
          <a:p>
            <a:r>
              <a:rPr lang="en-US" sz="1200" dirty="0" smtClean="0">
                <a:solidFill>
                  <a:srgbClr val="E4ECEB"/>
                </a:solidFill>
                <a:latin typeface="Calibri" panose="020F0502020204030204" pitchFamily="34" charset="0"/>
              </a:rPr>
              <a:t>OceanExplorer.NOAA.gov</a:t>
            </a:r>
            <a:endParaRPr lang="en-US" sz="1200" dirty="0">
              <a:solidFill>
                <a:srgbClr val="E4ECEB"/>
              </a:solidFill>
              <a:latin typeface="Calibri" panose="020F050202020403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3800" y="6308572"/>
            <a:ext cx="1447800" cy="413056"/>
          </a:xfrm>
          <a:prstGeom prst="rect">
            <a:avLst/>
          </a:prstGeom>
        </p:spPr>
      </p:pic>
      <p:sp>
        <p:nvSpPr>
          <p:cNvPr id="2" name="Title 1"/>
          <p:cNvSpPr>
            <a:spLocks noGrp="1"/>
          </p:cNvSpPr>
          <p:nvPr>
            <p:ph type="title" hasCustomPrompt="1"/>
          </p:nvPr>
        </p:nvSpPr>
        <p:spPr>
          <a:xfrm>
            <a:off x="457200" y="76200"/>
            <a:ext cx="8229600" cy="990600"/>
          </a:xfrm>
        </p:spPr>
        <p:txBody>
          <a:bodyPr>
            <a:normAutofit/>
          </a:bodyPr>
          <a:lstStyle>
            <a:lvl1pPr algn="l">
              <a:defRPr sz="3600">
                <a:solidFill>
                  <a:schemeClr val="bg1"/>
                </a:solidFill>
                <a:latin typeface="Cambria" panose="02040503050406030204" pitchFamily="18" charset="0"/>
              </a:defRPr>
            </a:lvl1pPr>
          </a:lstStyle>
          <a:p>
            <a:r>
              <a:rPr lang="en-US" dirty="0" smtClean="0"/>
              <a:t>Click to edit Picture title</a:t>
            </a:r>
            <a:endParaRPr lang="en-US" dirty="0"/>
          </a:p>
        </p:txBody>
      </p:sp>
      <p:sp>
        <p:nvSpPr>
          <p:cNvPr id="5" name="Picture Placeholder 4"/>
          <p:cNvSpPr>
            <a:spLocks noGrp="1"/>
          </p:cNvSpPr>
          <p:nvPr>
            <p:ph type="pic" sz="quarter" idx="10"/>
          </p:nvPr>
        </p:nvSpPr>
        <p:spPr>
          <a:xfrm>
            <a:off x="457200" y="1295400"/>
            <a:ext cx="8229600" cy="4038600"/>
          </a:xfrm>
        </p:spPr>
        <p:txBody>
          <a:bodyPr/>
          <a:lstStyle/>
          <a:p>
            <a:r>
              <a:rPr lang="en-US" dirty="0" smtClean="0"/>
              <a:t>Click icon to add picture</a:t>
            </a:r>
            <a:endParaRPr lang="en-US" dirty="0"/>
          </a:p>
        </p:txBody>
      </p:sp>
      <p:sp>
        <p:nvSpPr>
          <p:cNvPr id="4" name="Text Placeholder 3"/>
          <p:cNvSpPr>
            <a:spLocks noGrp="1"/>
          </p:cNvSpPr>
          <p:nvPr>
            <p:ph type="body" sz="quarter" idx="11" hasCustomPrompt="1"/>
          </p:nvPr>
        </p:nvSpPr>
        <p:spPr>
          <a:xfrm>
            <a:off x="457200" y="5410200"/>
            <a:ext cx="8229600" cy="609600"/>
          </a:xfrm>
        </p:spPr>
        <p:txBody>
          <a:bodyPr>
            <a:noAutofit/>
          </a:bodyPr>
          <a:lstStyle>
            <a:lvl1pPr>
              <a:defRPr sz="2000"/>
            </a:lvl1pPr>
          </a:lstStyle>
          <a:p>
            <a:pPr lvl="0"/>
            <a:r>
              <a:rPr lang="en-US" dirty="0" smtClean="0"/>
              <a:t>Picture caption goes here</a:t>
            </a:r>
            <a:endParaRPr lang="en-US" dirty="0"/>
          </a:p>
        </p:txBody>
      </p:sp>
    </p:spTree>
    <p:extLst>
      <p:ext uri="{BB962C8B-B14F-4D97-AF65-F5344CB8AC3E}">
        <p14:creationId xmlns:p14="http://schemas.microsoft.com/office/powerpoint/2010/main" val="324605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7" name="Rectangle 6"/>
          <p:cNvSpPr/>
          <p:nvPr userDrawn="1"/>
        </p:nvSpPr>
        <p:spPr>
          <a:xfrm>
            <a:off x="0" y="0"/>
            <a:ext cx="9144000" cy="1143000"/>
          </a:xfrm>
          <a:prstGeom prst="rect">
            <a:avLst/>
          </a:prstGeom>
          <a:solidFill>
            <a:srgbClr val="007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6172200"/>
            <a:ext cx="9144000" cy="685800"/>
          </a:xfrm>
          <a:prstGeom prst="rect">
            <a:avLst/>
          </a:prstGeom>
          <a:solidFill>
            <a:srgbClr val="2A5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152400" y="6376602"/>
            <a:ext cx="2590800" cy="276999"/>
          </a:xfrm>
          <a:prstGeom prst="rect">
            <a:avLst/>
          </a:prstGeom>
          <a:noFill/>
        </p:spPr>
        <p:txBody>
          <a:bodyPr wrap="square" rtlCol="0">
            <a:spAutoFit/>
          </a:bodyPr>
          <a:lstStyle/>
          <a:p>
            <a:r>
              <a:rPr lang="en-US" sz="1200" dirty="0" smtClean="0">
                <a:solidFill>
                  <a:srgbClr val="E4ECEB"/>
                </a:solidFill>
                <a:latin typeface="Calibri" panose="020F0502020204030204" pitchFamily="34" charset="0"/>
              </a:rPr>
              <a:t>OceanExplorer.NOAA.gov</a:t>
            </a:r>
            <a:endParaRPr lang="en-US" sz="1200" dirty="0">
              <a:solidFill>
                <a:srgbClr val="E4ECEB"/>
              </a:solidFill>
              <a:latin typeface="Calibri" panose="020F050202020403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3800" y="6308572"/>
            <a:ext cx="1447800" cy="413056"/>
          </a:xfrm>
          <a:prstGeom prst="rect">
            <a:avLst/>
          </a:prstGeom>
        </p:spPr>
      </p:pic>
      <p:sp>
        <p:nvSpPr>
          <p:cNvPr id="2" name="Title 1"/>
          <p:cNvSpPr>
            <a:spLocks noGrp="1"/>
          </p:cNvSpPr>
          <p:nvPr>
            <p:ph type="title" hasCustomPrompt="1"/>
          </p:nvPr>
        </p:nvSpPr>
        <p:spPr>
          <a:xfrm>
            <a:off x="457200" y="76200"/>
            <a:ext cx="8229600" cy="990600"/>
          </a:xfrm>
        </p:spPr>
        <p:txBody>
          <a:bodyPr>
            <a:normAutofit/>
          </a:bodyPr>
          <a:lstStyle>
            <a:lvl1pPr algn="l">
              <a:defRPr sz="3600">
                <a:solidFill>
                  <a:schemeClr val="bg1"/>
                </a:solidFill>
                <a:latin typeface="Cambria" panose="02040503050406030204" pitchFamily="18" charset="0"/>
              </a:defRPr>
            </a:lvl1pPr>
          </a:lstStyle>
          <a:p>
            <a:r>
              <a:rPr lang="en-US" dirty="0" smtClean="0"/>
              <a:t>Click to edit Picture title</a:t>
            </a:r>
            <a:endParaRPr lang="en-US" dirty="0"/>
          </a:p>
        </p:txBody>
      </p:sp>
      <p:sp>
        <p:nvSpPr>
          <p:cNvPr id="5" name="Picture Placeholder 4"/>
          <p:cNvSpPr>
            <a:spLocks noGrp="1"/>
          </p:cNvSpPr>
          <p:nvPr>
            <p:ph type="pic" sz="quarter" idx="10"/>
          </p:nvPr>
        </p:nvSpPr>
        <p:spPr>
          <a:xfrm>
            <a:off x="457200" y="1295400"/>
            <a:ext cx="3962400" cy="4724400"/>
          </a:xfrm>
        </p:spPr>
        <p:txBody>
          <a:bodyPr/>
          <a:lstStyle/>
          <a:p>
            <a:r>
              <a:rPr lang="en-US" dirty="0" smtClean="0"/>
              <a:t>Click icon to add picture</a:t>
            </a:r>
            <a:endParaRPr lang="en-US" dirty="0"/>
          </a:p>
        </p:txBody>
      </p:sp>
      <p:sp>
        <p:nvSpPr>
          <p:cNvPr id="4" name="Text Placeholder 3"/>
          <p:cNvSpPr>
            <a:spLocks noGrp="1"/>
          </p:cNvSpPr>
          <p:nvPr>
            <p:ph type="body" sz="quarter" idx="11" hasCustomPrompt="1"/>
          </p:nvPr>
        </p:nvSpPr>
        <p:spPr>
          <a:xfrm>
            <a:off x="4572000" y="1295400"/>
            <a:ext cx="4114800" cy="4724400"/>
          </a:xfrm>
        </p:spPr>
        <p:txBody>
          <a:bodyPr>
            <a:noAutofit/>
          </a:bodyPr>
          <a:lstStyle>
            <a:lvl1pPr>
              <a:defRPr sz="2000"/>
            </a:lvl1pPr>
          </a:lstStyle>
          <a:p>
            <a:pPr lvl="0"/>
            <a:r>
              <a:rPr lang="en-US" dirty="0" smtClean="0"/>
              <a:t>Text goes here</a:t>
            </a:r>
            <a:endParaRPr lang="en-US" dirty="0"/>
          </a:p>
        </p:txBody>
      </p:sp>
    </p:spTree>
    <p:extLst>
      <p:ext uri="{BB962C8B-B14F-4D97-AF65-F5344CB8AC3E}">
        <p14:creationId xmlns:p14="http://schemas.microsoft.com/office/powerpoint/2010/main" val="3218891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A5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A5877"/>
              </a:solidFill>
            </a:endParaRPr>
          </a:p>
        </p:txBody>
      </p:sp>
      <p:sp>
        <p:nvSpPr>
          <p:cNvPr id="2" name="Title 1"/>
          <p:cNvSpPr>
            <a:spLocks noGrp="1"/>
          </p:cNvSpPr>
          <p:nvPr>
            <p:ph type="ctrTitle" hasCustomPrompt="1"/>
          </p:nvPr>
        </p:nvSpPr>
        <p:spPr>
          <a:xfrm>
            <a:off x="685800" y="1749425"/>
            <a:ext cx="7772400" cy="1470025"/>
          </a:xfrm>
        </p:spPr>
        <p:txBody>
          <a:bodyPr/>
          <a:lstStyle>
            <a:lvl1pPr algn="ctr">
              <a:defRPr baseline="0">
                <a:solidFill>
                  <a:srgbClr val="FFFFFF"/>
                </a:solidFill>
                <a:latin typeface="Cambria" panose="02040503050406030204" pitchFamily="18" charset="0"/>
              </a:defRPr>
            </a:lvl1pPr>
          </a:lstStyle>
          <a:p>
            <a:r>
              <a:rPr lang="en-US" dirty="0" smtClean="0"/>
              <a:t>Click to edit ending style</a:t>
            </a:r>
            <a:endParaRPr lang="en-US" dirty="0"/>
          </a:p>
        </p:txBody>
      </p:sp>
      <p:sp>
        <p:nvSpPr>
          <p:cNvPr id="3" name="Subtitle 2"/>
          <p:cNvSpPr>
            <a:spLocks noGrp="1"/>
          </p:cNvSpPr>
          <p:nvPr>
            <p:ph type="subTitle" idx="1" hasCustomPrompt="1"/>
          </p:nvPr>
        </p:nvSpPr>
        <p:spPr>
          <a:xfrm>
            <a:off x="685800" y="3276600"/>
            <a:ext cx="7772400" cy="1295400"/>
          </a:xfrm>
        </p:spPr>
        <p:txBody>
          <a:bodyPr/>
          <a:lstStyle>
            <a:lvl1pPr marL="0" indent="0" algn="ctr">
              <a:buNone/>
              <a:defRPr>
                <a:solidFill>
                  <a:srgbClr val="E3EBEA"/>
                </a:solidFill>
                <a:latin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ending subtitle style</a:t>
            </a:r>
            <a:endParaRPr lang="en-US" dirty="0"/>
          </a:p>
        </p:txBody>
      </p:sp>
      <p:sp>
        <p:nvSpPr>
          <p:cNvPr id="10" name="TextBox 9"/>
          <p:cNvSpPr txBox="1"/>
          <p:nvPr userDrawn="1"/>
        </p:nvSpPr>
        <p:spPr>
          <a:xfrm>
            <a:off x="3131097" y="5120164"/>
            <a:ext cx="2881806" cy="400110"/>
          </a:xfrm>
          <a:prstGeom prst="rect">
            <a:avLst/>
          </a:prstGeom>
          <a:noFill/>
        </p:spPr>
        <p:txBody>
          <a:bodyPr wrap="square" rtlCol="0">
            <a:spAutoFit/>
          </a:bodyPr>
          <a:lstStyle/>
          <a:p>
            <a:pPr algn="ctr"/>
            <a:r>
              <a:rPr lang="en-US" sz="2000" dirty="0" smtClean="0">
                <a:solidFill>
                  <a:srgbClr val="E3EBEA"/>
                </a:solidFill>
                <a:latin typeface="Calibri" panose="020F0502020204030204" pitchFamily="34" charset="0"/>
              </a:rPr>
              <a:t>OceanExplorer.NOAA.gov</a:t>
            </a:r>
            <a:endParaRPr lang="en-US" sz="2000" dirty="0">
              <a:solidFill>
                <a:srgbClr val="E3EBEA"/>
              </a:solidFill>
              <a:latin typeface="Calibri" panose="020F0502020204030204" pitchFamily="34" charset="0"/>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1097" y="5731026"/>
            <a:ext cx="2881806" cy="822174"/>
          </a:xfrm>
          <a:prstGeom prst="rect">
            <a:avLst/>
          </a:prstGeom>
        </p:spPr>
      </p:pic>
    </p:spTree>
    <p:extLst>
      <p:ext uri="{BB962C8B-B14F-4D97-AF65-F5344CB8AC3E}">
        <p14:creationId xmlns:p14="http://schemas.microsoft.com/office/powerpoint/2010/main" val="37951947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95400"/>
            <a:ext cx="8229600" cy="4724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5579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spcBef>
          <a:spcPct val="0"/>
        </a:spcBef>
        <a:buNone/>
        <a:defRPr sz="3600" kern="1200">
          <a:solidFill>
            <a:schemeClr val="bg1"/>
          </a:solidFill>
          <a:latin typeface="Cambria" panose="02040503050406030204" pitchFamily="18" charset="0"/>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3200" kern="1200">
          <a:solidFill>
            <a:srgbClr val="667A85"/>
          </a:solidFill>
          <a:latin typeface="Calibri Light" panose="020F0302020204030204" pitchFamily="34" charset="0"/>
          <a:ea typeface="+mn-ea"/>
          <a:cs typeface="+mn-cs"/>
        </a:defRPr>
      </a:lvl1pPr>
      <a:lvl2pPr marL="914400" indent="-457200" algn="l" defTabSz="914400" rtl="0" eaLnBrk="1" latinLnBrk="0" hangingPunct="1">
        <a:spcBef>
          <a:spcPct val="20000"/>
        </a:spcBef>
        <a:buFont typeface="Arial" panose="020B0604020202020204" pitchFamily="34" charset="0"/>
        <a:buChar char="•"/>
        <a:defRPr sz="2800" kern="1200">
          <a:solidFill>
            <a:srgbClr val="667A85"/>
          </a:solidFill>
          <a:latin typeface="Calibri Light" panose="020F0302020204030204" pitchFamily="34" charset="0"/>
          <a:ea typeface="+mn-ea"/>
          <a:cs typeface="+mn-cs"/>
        </a:defRPr>
      </a:lvl2pPr>
      <a:lvl3pPr marL="1257300" indent="-342900" algn="l" defTabSz="914400" rtl="0" eaLnBrk="1" latinLnBrk="0" hangingPunct="1">
        <a:spcBef>
          <a:spcPct val="20000"/>
        </a:spcBef>
        <a:buFont typeface="Arial" panose="020B0604020202020204" pitchFamily="34" charset="0"/>
        <a:buChar char="•"/>
        <a:defRPr sz="2400" kern="1200">
          <a:solidFill>
            <a:srgbClr val="667A85"/>
          </a:solidFill>
          <a:latin typeface="Calibri Light" panose="020F0302020204030204" pitchFamily="34" charset="0"/>
          <a:ea typeface="+mn-ea"/>
          <a:cs typeface="+mn-cs"/>
        </a:defRPr>
      </a:lvl3pPr>
      <a:lvl4pPr marL="1714500" indent="-342900" algn="l" defTabSz="914400" rtl="0" eaLnBrk="1" latinLnBrk="0" hangingPunct="1">
        <a:spcBef>
          <a:spcPct val="20000"/>
        </a:spcBef>
        <a:buFont typeface="Arial" panose="020B0604020202020204" pitchFamily="34" charset="0"/>
        <a:buChar char="•"/>
        <a:defRPr sz="2000" kern="1200">
          <a:solidFill>
            <a:srgbClr val="667A85"/>
          </a:solidFill>
          <a:latin typeface="Calibri Light" panose="020F0302020204030204" pitchFamily="34" charset="0"/>
          <a:ea typeface="+mn-ea"/>
          <a:cs typeface="+mn-cs"/>
        </a:defRPr>
      </a:lvl4pPr>
      <a:lvl5pPr marL="2171700" indent="-342900" algn="l" defTabSz="914400" rtl="0" eaLnBrk="1" latinLnBrk="0" hangingPunct="1">
        <a:spcBef>
          <a:spcPct val="20000"/>
        </a:spcBef>
        <a:buFont typeface="Arial" panose="020B0604020202020204" pitchFamily="34" charset="0"/>
        <a:buChar char="•"/>
        <a:defRPr sz="2000" kern="1200">
          <a:solidFill>
            <a:srgbClr val="667A85"/>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wmf"/></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hyperlink" Target="http://oceanexplorer.noaa.gov/explorations/04alaska/logs/summary/media/giaco_ely.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wmf"/><Relationship Id="rId10" Type="http://schemas.openxmlformats.org/officeDocument/2006/relationships/image" Target="../media/image42.jpeg"/><Relationship Id="rId4" Type="http://schemas.openxmlformats.org/officeDocument/2006/relationships/image" Target="../media/image37.wmf"/><Relationship Id="rId9"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4.wmf"/><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70.jpe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73.pn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26.pn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73.pn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hyperlink" Target="srof14_video9CTD.mp4" TargetMode="External"/><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73.png"/><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jpeg"/></Relationships>
</file>

<file path=ppt/slides/_rels/slide5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hyperlink" Target="http://oceanexplorer.noaa.gov/okeanos/explorations/ex1302/edu.html"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www.immersionlearning.org/index.php?option=com_wrapper&amp;Itemid=216"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73.png"/><Relationship Id="rId4" Type="http://schemas.openxmlformats.org/officeDocument/2006/relationships/image" Target="../media/image72.jpeg"/></Relationships>
</file>

<file path=ppt/slides/_rels/slide64.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73.png"/><Relationship Id="rId7" Type="http://schemas.openxmlformats.org/officeDocument/2006/relationships/hyperlink" Target="../HDWE/HDWE%20workshop%20Videos%20-%20VLC%20Media%20Player/9.%20TP%20Catalina%20Martinez.mov"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6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31.jpeg"/></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oceanexplorer.noaa.gov/okeanos/explorations/10index/background/edu/media/keynote_wdwe_video.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INDEX coral and sta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3469" y="3657600"/>
            <a:ext cx="3400532" cy="236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july27.10 swimming cuke.jpg"/>
          <p:cNvPicPr>
            <a:picLocks noChangeAspect="1"/>
          </p:cNvPicPr>
          <p:nvPr/>
        </p:nvPicPr>
        <p:blipFill rotWithShape="1">
          <a:blip r:embed="rId4">
            <a:extLst>
              <a:ext uri="{28A0092B-C50C-407E-A947-70E740481C1C}">
                <a14:useLocalDpi xmlns:a14="http://schemas.microsoft.com/office/drawing/2010/main" val="0"/>
              </a:ext>
            </a:extLst>
          </a:blip>
          <a:srcRect l="8681"/>
          <a:stretch/>
        </p:blipFill>
        <p:spPr bwMode="auto">
          <a:xfrm>
            <a:off x="0" y="3657600"/>
            <a:ext cx="2404912" cy="236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533400"/>
            <a:ext cx="9144000" cy="1470025"/>
          </a:xfrm>
        </p:spPr>
        <p:txBody>
          <a:bodyPr>
            <a:normAutofit/>
          </a:bodyPr>
          <a:lstStyle/>
          <a:p>
            <a:pPr algn="ctr"/>
            <a:r>
              <a:rPr lang="en-US" dirty="0" smtClean="0">
                <a:solidFill>
                  <a:schemeClr val="bg1"/>
                </a:solidFill>
              </a:rPr>
              <a:t>Exploring </a:t>
            </a:r>
            <a:r>
              <a:rPr lang="en-US" dirty="0">
                <a:solidFill>
                  <a:schemeClr val="bg1"/>
                </a:solidFill>
              </a:rPr>
              <a:t>the Deep </a:t>
            </a:r>
            <a:r>
              <a:rPr lang="en-US" dirty="0" smtClean="0">
                <a:solidFill>
                  <a:schemeClr val="bg1"/>
                </a:solidFill>
              </a:rPr>
              <a:t>Ocean </a:t>
            </a:r>
            <a:br>
              <a:rPr lang="en-US" dirty="0" smtClean="0">
                <a:solidFill>
                  <a:schemeClr val="bg1"/>
                </a:solidFill>
              </a:rPr>
            </a:br>
            <a:r>
              <a:rPr lang="en-US" dirty="0" smtClean="0">
                <a:solidFill>
                  <a:schemeClr val="bg1"/>
                </a:solidFill>
              </a:rPr>
              <a:t>with NOAA</a:t>
            </a:r>
            <a:endParaRPr lang="en-US" sz="4400" dirty="0"/>
          </a:p>
        </p:txBody>
      </p:sp>
      <p:sp>
        <p:nvSpPr>
          <p:cNvPr id="3" name="Subtitle 2"/>
          <p:cNvSpPr>
            <a:spLocks noGrp="1"/>
          </p:cNvSpPr>
          <p:nvPr>
            <p:ph type="subTitle" idx="1"/>
          </p:nvPr>
        </p:nvSpPr>
        <p:spPr>
          <a:xfrm>
            <a:off x="685800" y="2060575"/>
            <a:ext cx="7772400" cy="1752600"/>
          </a:xfrm>
        </p:spPr>
        <p:txBody>
          <a:bodyPr>
            <a:normAutofit/>
          </a:bodyPr>
          <a:lstStyle/>
          <a:p>
            <a:pPr eaLnBrk="0" hangingPunct="0">
              <a:defRPr/>
            </a:pPr>
            <a:r>
              <a:rPr lang="en-US" sz="2400" dirty="0">
                <a:solidFill>
                  <a:schemeClr val="bg1"/>
                </a:solidFill>
                <a:latin typeface="Cambria" panose="02040503050406030204" pitchFamily="18" charset="0"/>
              </a:rPr>
              <a:t>NOAA Office of Ocean Exploration and Research </a:t>
            </a:r>
          </a:p>
          <a:p>
            <a:pPr eaLnBrk="0" hangingPunct="0">
              <a:defRPr/>
            </a:pPr>
            <a:r>
              <a:rPr lang="en-US" sz="2400" dirty="0">
                <a:solidFill>
                  <a:schemeClr val="bg1"/>
                </a:solidFill>
                <a:latin typeface="Cambria" panose="02040503050406030204" pitchFamily="18" charset="0"/>
              </a:rPr>
              <a:t>Professional Development </a:t>
            </a:r>
            <a:r>
              <a:rPr lang="en-US" sz="2400" dirty="0" smtClean="0">
                <a:solidFill>
                  <a:schemeClr val="bg1"/>
                </a:solidFill>
                <a:latin typeface="Cambria" panose="02040503050406030204" pitchFamily="18" charset="0"/>
              </a:rPr>
              <a:t>Workshop</a:t>
            </a:r>
            <a:endParaRPr lang="en-US" sz="2400" dirty="0">
              <a:solidFill>
                <a:schemeClr val="bg1"/>
              </a:solidFill>
              <a:latin typeface="Calibri" panose="020F0502020204030204"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9950" y="6251575"/>
            <a:ext cx="7556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8860" y="3657600"/>
            <a:ext cx="3552340" cy="2368227"/>
          </a:xfrm>
          <a:prstGeom prst="rect">
            <a:avLst/>
          </a:prstGeom>
        </p:spPr>
      </p:pic>
    </p:spTree>
    <p:extLst>
      <p:ext uri="{BB962C8B-B14F-4D97-AF65-F5344CB8AC3E}">
        <p14:creationId xmlns:p14="http://schemas.microsoft.com/office/powerpoint/2010/main" val="3208918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Ocean Exploration Act of 2009 (PL 111-11)</a:t>
            </a:r>
            <a:endParaRPr lang="en-US" b="1" dirty="0"/>
          </a:p>
        </p:txBody>
      </p:sp>
      <p:sp>
        <p:nvSpPr>
          <p:cNvPr id="3" name="Content Placeholder 2"/>
          <p:cNvSpPr>
            <a:spLocks noGrp="1"/>
          </p:cNvSpPr>
          <p:nvPr>
            <p:ph idx="1"/>
          </p:nvPr>
        </p:nvSpPr>
        <p:spPr>
          <a:xfrm>
            <a:off x="4686300" y="1676400"/>
            <a:ext cx="4229100" cy="4191000"/>
          </a:xfrm>
        </p:spPr>
        <p:txBody>
          <a:bodyPr rtlCol="0">
            <a:normAutofit fontScale="70000" lnSpcReduction="20000"/>
          </a:bodyPr>
          <a:lstStyle/>
          <a:p>
            <a:pPr eaLnBrk="1" fontAlgn="auto" hangingPunct="1">
              <a:spcAft>
                <a:spcPts val="0"/>
              </a:spcAft>
              <a:buFont typeface="Arial" panose="020B0604020202020204" pitchFamily="34" charset="0"/>
              <a:buNone/>
              <a:defRPr/>
            </a:pPr>
            <a:r>
              <a:rPr lang="en-US" sz="2800" dirty="0">
                <a:solidFill>
                  <a:schemeClr val="tx1"/>
                </a:solidFill>
              </a:rPr>
              <a:t>N</a:t>
            </a:r>
            <a:r>
              <a:rPr lang="en-US" sz="2800" dirty="0" smtClean="0">
                <a:solidFill>
                  <a:schemeClr val="tx1"/>
                </a:solidFill>
              </a:rPr>
              <a:t>ational Ocean Exploration Program </a:t>
            </a:r>
            <a:r>
              <a:rPr lang="en-US" sz="2800" dirty="0">
                <a:solidFill>
                  <a:schemeClr val="tx1"/>
                </a:solidFill>
              </a:rPr>
              <a:t> </a:t>
            </a:r>
            <a:r>
              <a:rPr lang="en-US" sz="2800" dirty="0" smtClean="0">
                <a:solidFill>
                  <a:schemeClr val="tx1"/>
                </a:solidFill>
              </a:rPr>
              <a:t>will promote collaboration </a:t>
            </a:r>
            <a:r>
              <a:rPr lang="en-US" sz="2800" dirty="0">
                <a:solidFill>
                  <a:schemeClr val="tx1"/>
                </a:solidFill>
              </a:rPr>
              <a:t>with other </a:t>
            </a:r>
            <a:r>
              <a:rPr lang="en-US" sz="2800" dirty="0" smtClean="0">
                <a:solidFill>
                  <a:schemeClr val="tx1"/>
                </a:solidFill>
              </a:rPr>
              <a:t>ocean </a:t>
            </a:r>
            <a:r>
              <a:rPr lang="en-US" sz="2800" dirty="0">
                <a:solidFill>
                  <a:schemeClr val="tx1"/>
                </a:solidFill>
              </a:rPr>
              <a:t>and </a:t>
            </a:r>
            <a:r>
              <a:rPr lang="en-US" sz="2800" dirty="0" smtClean="0">
                <a:solidFill>
                  <a:schemeClr val="tx1"/>
                </a:solidFill>
              </a:rPr>
              <a:t>undersea </a:t>
            </a:r>
            <a:r>
              <a:rPr lang="en-US" sz="2800" dirty="0">
                <a:solidFill>
                  <a:schemeClr val="tx1"/>
                </a:solidFill>
              </a:rPr>
              <a:t>research and exploration </a:t>
            </a:r>
            <a:r>
              <a:rPr lang="en-US" sz="2800" dirty="0" smtClean="0">
                <a:solidFill>
                  <a:schemeClr val="tx1"/>
                </a:solidFill>
              </a:rPr>
              <a:t>programs, both public and private - </a:t>
            </a:r>
            <a:r>
              <a:rPr lang="en-US" sz="2600" dirty="0" smtClean="0">
                <a:solidFill>
                  <a:schemeClr val="tx1"/>
                </a:solidFill>
              </a:rPr>
              <a:t>National Forum Process – coordination/planning mechanism</a:t>
            </a:r>
          </a:p>
          <a:p>
            <a:pPr eaLnBrk="1" fontAlgn="auto" hangingPunct="1">
              <a:spcAft>
                <a:spcPts val="0"/>
              </a:spcAft>
              <a:buFont typeface="Arial" panose="020B0604020202020204" pitchFamily="34" charset="0"/>
              <a:buNone/>
              <a:defRPr/>
            </a:pPr>
            <a:endParaRPr lang="en-US" sz="2600" dirty="0" smtClean="0">
              <a:solidFill>
                <a:schemeClr val="tx1"/>
              </a:solidFill>
            </a:endParaRPr>
          </a:p>
          <a:p>
            <a:pPr marL="457200" indent="-457200" eaLnBrk="1" fontAlgn="auto" hangingPunct="1">
              <a:spcAft>
                <a:spcPts val="0"/>
              </a:spcAft>
              <a:buFont typeface="Arial" panose="020B0604020202020204" pitchFamily="34" charset="0"/>
              <a:buChar char="•"/>
              <a:defRPr/>
            </a:pPr>
            <a:r>
              <a:rPr lang="en-US" sz="2600" dirty="0" smtClean="0">
                <a:solidFill>
                  <a:schemeClr val="tx1"/>
                </a:solidFill>
              </a:rPr>
              <a:t>Partnerships – public, private, national, international by 2020</a:t>
            </a:r>
          </a:p>
          <a:p>
            <a:pPr marL="457200" indent="-457200" eaLnBrk="1" fontAlgn="auto" hangingPunct="1">
              <a:spcAft>
                <a:spcPts val="0"/>
              </a:spcAft>
              <a:buFont typeface="Arial" panose="020B0604020202020204" pitchFamily="34" charset="0"/>
              <a:buChar char="•"/>
              <a:defRPr/>
            </a:pPr>
            <a:r>
              <a:rPr lang="en-US" sz="2600" dirty="0" smtClean="0">
                <a:solidFill>
                  <a:schemeClr val="tx1"/>
                </a:solidFill>
              </a:rPr>
              <a:t>More ships, vehicles, new tools and technologies</a:t>
            </a:r>
          </a:p>
          <a:p>
            <a:pPr marL="457200" indent="-457200" eaLnBrk="1" fontAlgn="auto" hangingPunct="1">
              <a:spcAft>
                <a:spcPts val="0"/>
              </a:spcAft>
              <a:buFont typeface="Arial" panose="020B0604020202020204" pitchFamily="34" charset="0"/>
              <a:buChar char="•"/>
              <a:defRPr/>
            </a:pPr>
            <a:r>
              <a:rPr lang="en-US" sz="2600" dirty="0" smtClean="0">
                <a:solidFill>
                  <a:schemeClr val="tx1"/>
                </a:solidFill>
              </a:rPr>
              <a:t>Enhanced data sharing</a:t>
            </a:r>
          </a:p>
          <a:p>
            <a:pPr marL="457200" indent="-457200" eaLnBrk="1" fontAlgn="auto" hangingPunct="1">
              <a:spcAft>
                <a:spcPts val="0"/>
              </a:spcAft>
              <a:buFont typeface="Arial" panose="020B0604020202020204" pitchFamily="34" charset="0"/>
              <a:buChar char="•"/>
              <a:defRPr/>
            </a:pPr>
            <a:r>
              <a:rPr lang="en-US" sz="2600" dirty="0" smtClean="0">
                <a:solidFill>
                  <a:schemeClr val="tx1"/>
                </a:solidFill>
              </a:rPr>
              <a:t>Formal role for citizen scientists</a:t>
            </a:r>
          </a:p>
          <a:p>
            <a:pPr marL="457200" indent="-457200" eaLnBrk="1" fontAlgn="auto" hangingPunct="1">
              <a:spcAft>
                <a:spcPts val="0"/>
              </a:spcAft>
              <a:buFont typeface="Arial" panose="020B0604020202020204" pitchFamily="34" charset="0"/>
              <a:buChar char="•"/>
              <a:defRPr/>
            </a:pPr>
            <a:r>
              <a:rPr lang="en-US" sz="2600" dirty="0" smtClean="0">
                <a:solidFill>
                  <a:schemeClr val="tx1"/>
                </a:solidFill>
              </a:rPr>
              <a:t>More engaged public</a:t>
            </a:r>
          </a:p>
          <a:p>
            <a:pPr eaLnBrk="1" fontAlgn="auto" hangingPunct="1">
              <a:spcAft>
                <a:spcPts val="0"/>
              </a:spcAft>
              <a:buFont typeface="Arial" panose="020B0604020202020204" pitchFamily="34" charset="0"/>
              <a:buNone/>
              <a:defRPr/>
            </a:pPr>
            <a:r>
              <a:rPr lang="en-US" sz="2800" dirty="0">
                <a:solidFill>
                  <a:schemeClr val="tx1"/>
                </a:solidFill>
              </a:rPr>
              <a:t>	</a:t>
            </a:r>
            <a:r>
              <a:rPr lang="en-US" sz="2800" dirty="0" smtClean="0">
                <a:solidFill>
                  <a:schemeClr val="tx1"/>
                </a:solidFill>
              </a:rPr>
              <a:t> </a:t>
            </a:r>
            <a:r>
              <a:rPr lang="en-US" sz="2800" dirty="0">
                <a:solidFill>
                  <a:schemeClr val="tx1"/>
                </a:solidFill>
              </a:rPr>
              <a:t> </a:t>
            </a:r>
          </a:p>
          <a:p>
            <a:pPr eaLnBrk="1" fontAlgn="auto" hangingPunct="1">
              <a:spcAft>
                <a:spcPts val="0"/>
              </a:spcAft>
              <a:buFont typeface="Arial" panose="020B0604020202020204" pitchFamily="34" charset="0"/>
              <a:buNone/>
              <a:defRPr/>
            </a:pPr>
            <a:endParaRPr lang="en-US" sz="2800" dirty="0">
              <a:solidFill>
                <a:schemeClr val="tx1"/>
              </a:solidFill>
            </a:endParaRPr>
          </a:p>
        </p:txBody>
      </p:sp>
      <p:pic>
        <p:nvPicPr>
          <p:cNvPr id="819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300" y="1828800"/>
            <a:ext cx="4267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8062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175" y="0"/>
            <a:ext cx="9753600" cy="1066800"/>
          </a:xfrm>
        </p:spPr>
        <p:txBody>
          <a:bodyPr/>
          <a:lstStyle/>
          <a:p>
            <a:pPr eaLnBrk="1" hangingPunct="1"/>
            <a:r>
              <a:rPr lang="en-US" altLang="en-US" sz="2800" smtClean="0"/>
              <a:t>Partners Building a National Ocean Exploration Program</a:t>
            </a:r>
            <a:br>
              <a:rPr lang="en-US" altLang="en-US" sz="2800" smtClean="0"/>
            </a:br>
            <a:endParaRPr lang="en-US" altLang="en-US" sz="2800" i="1" smtClean="0"/>
          </a:p>
        </p:txBody>
      </p:sp>
      <p:pic>
        <p:nvPicPr>
          <p:cNvPr id="9219"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7911" b="7129"/>
          <a:stretch>
            <a:fillRect/>
          </a:stretch>
        </p:blipFill>
        <p:spPr>
          <a:xfrm>
            <a:off x="457200" y="1295400"/>
            <a:ext cx="8229600" cy="3562350"/>
          </a:xfrm>
        </p:spPr>
      </p:pic>
      <p:sp>
        <p:nvSpPr>
          <p:cNvPr id="9220" name="Text Placeholder 8"/>
          <p:cNvSpPr>
            <a:spLocks noGrp="1"/>
          </p:cNvSpPr>
          <p:nvPr>
            <p:ph type="body" sz="quarter" idx="11"/>
          </p:nvPr>
        </p:nvSpPr>
        <p:spPr>
          <a:xfrm>
            <a:off x="457200" y="4953000"/>
            <a:ext cx="8229600" cy="1066800"/>
          </a:xfrm>
        </p:spPr>
        <p:txBody>
          <a:bodyPr/>
          <a:lstStyle/>
          <a:p>
            <a:pPr eaLnBrk="1" hangingPunct="1"/>
            <a:r>
              <a:rPr lang="en-US" altLang="en-US" smtClean="0">
                <a:solidFill>
                  <a:schemeClr val="tx1"/>
                </a:solidFill>
              </a:rPr>
              <a:t>A dedicated ship of exploration linked in real time through telepresence technology </a:t>
            </a:r>
          </a:p>
          <a:p>
            <a:pPr eaLnBrk="1" hangingPunct="1"/>
            <a:r>
              <a:rPr lang="en-US" altLang="en-US" sz="1800" smtClean="0">
                <a:solidFill>
                  <a:schemeClr val="tx1"/>
                </a:solidFill>
              </a:rPr>
              <a:t>Length – 224 feet, Beam – 43 Feet, Draft – 15 feet, 46 berths, 30-day endurance</a:t>
            </a:r>
          </a:p>
          <a:p>
            <a:pPr eaLnBrk="1" hangingPunct="1"/>
            <a:endParaRPr lang="en-US" altLang="en-US" smtClean="0"/>
          </a:p>
          <a:p>
            <a:pPr eaLnBrk="1" hangingPunct="1"/>
            <a:endParaRPr lang="en-US" altLang="en-US" smtClean="0"/>
          </a:p>
        </p:txBody>
      </p:sp>
      <p:sp>
        <p:nvSpPr>
          <p:cNvPr id="9221" name="Title 1"/>
          <p:cNvSpPr txBox="1">
            <a:spLocks/>
          </p:cNvSpPr>
          <p:nvPr/>
        </p:nvSpPr>
        <p:spPr bwMode="auto">
          <a:xfrm>
            <a:off x="-12700" y="395288"/>
            <a:ext cx="975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800">
                <a:solidFill>
                  <a:schemeClr val="bg1"/>
                </a:solidFill>
                <a:latin typeface="Cambria" pitchFamily="18" charset="0"/>
              </a:rPr>
              <a:t/>
            </a:r>
            <a:br>
              <a:rPr lang="en-US" altLang="en-US" sz="2800">
                <a:solidFill>
                  <a:schemeClr val="bg1"/>
                </a:solidFill>
                <a:latin typeface="Cambria" pitchFamily="18" charset="0"/>
              </a:rPr>
            </a:br>
            <a:r>
              <a:rPr lang="en-US" altLang="en-US" sz="2800">
                <a:solidFill>
                  <a:schemeClr val="bg1"/>
                </a:solidFill>
                <a:latin typeface="Cambria" pitchFamily="18" charset="0"/>
              </a:rPr>
              <a:t>NOAA Ship </a:t>
            </a:r>
            <a:r>
              <a:rPr lang="en-US" altLang="en-US" sz="2800" i="1">
                <a:solidFill>
                  <a:schemeClr val="bg1"/>
                </a:solidFill>
                <a:latin typeface="Cambria" pitchFamily="18" charset="0"/>
              </a:rPr>
              <a:t>Okeanos Explorer</a:t>
            </a:r>
          </a:p>
        </p:txBody>
      </p:sp>
    </p:spTree>
    <p:extLst>
      <p:ext uri="{BB962C8B-B14F-4D97-AF65-F5344CB8AC3E}">
        <p14:creationId xmlns:p14="http://schemas.microsoft.com/office/powerpoint/2010/main" val="2036646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8" y="279400"/>
            <a:ext cx="4619625" cy="1117600"/>
          </a:xfrm>
        </p:spPr>
        <p:txBody>
          <a:bodyPr rtlCol="0">
            <a:normAutofit fontScale="90000"/>
          </a:bodyPr>
          <a:lstStyle/>
          <a:p>
            <a:pPr eaLnBrk="1" fontAlgn="auto" hangingPunct="1">
              <a:spcAft>
                <a:spcPts val="0"/>
              </a:spcAft>
              <a:defRPr/>
            </a:pPr>
            <a:r>
              <a:rPr lang="en-US" sz="3200" dirty="0" smtClean="0"/>
              <a:t>Ocean Exploration Trust</a:t>
            </a:r>
            <a:br>
              <a:rPr lang="en-US" sz="3200" dirty="0" smtClean="0"/>
            </a:br>
            <a:r>
              <a:rPr lang="en-US" sz="3200" dirty="0"/>
              <a:t>Exploration Vessel </a:t>
            </a:r>
            <a:r>
              <a:rPr lang="en-US" sz="3200" i="1" dirty="0"/>
              <a:t>Nautilus</a:t>
            </a:r>
            <a:r>
              <a:rPr lang="en-US" sz="3200" i="1" dirty="0">
                <a:solidFill>
                  <a:schemeClr val="tx1"/>
                </a:solidFill>
              </a:rPr>
              <a:t/>
            </a:r>
            <a:br>
              <a:rPr lang="en-US" sz="3200" i="1" dirty="0">
                <a:solidFill>
                  <a:schemeClr val="tx1"/>
                </a:solidFill>
              </a:rPr>
            </a:br>
            <a:endParaRPr lang="en-US" sz="3200" i="1" dirty="0"/>
          </a:p>
        </p:txBody>
      </p:sp>
      <p:sp>
        <p:nvSpPr>
          <p:cNvPr id="10243" name="Text Placeholder 8"/>
          <p:cNvSpPr>
            <a:spLocks noGrp="1"/>
          </p:cNvSpPr>
          <p:nvPr>
            <p:ph type="body" sz="quarter" idx="11"/>
          </p:nvPr>
        </p:nvSpPr>
        <p:spPr>
          <a:xfrm>
            <a:off x="0" y="3979863"/>
            <a:ext cx="4416425" cy="2344737"/>
          </a:xfrm>
        </p:spPr>
        <p:txBody>
          <a:bodyPr/>
          <a:lstStyle/>
          <a:p>
            <a:pPr eaLnBrk="1" hangingPunct="1"/>
            <a:r>
              <a:rPr lang="en-US" altLang="en-US" sz="2400" smtClean="0">
                <a:solidFill>
                  <a:schemeClr val="tx1"/>
                </a:solidFill>
              </a:rPr>
              <a:t>Length – 211 feet</a:t>
            </a:r>
          </a:p>
          <a:p>
            <a:pPr eaLnBrk="1" hangingPunct="1"/>
            <a:r>
              <a:rPr lang="en-US" altLang="en-US" sz="2400" smtClean="0">
                <a:solidFill>
                  <a:schemeClr val="tx1"/>
                </a:solidFill>
              </a:rPr>
              <a:t>Beam – 34.5 Feet</a:t>
            </a:r>
          </a:p>
          <a:p>
            <a:pPr eaLnBrk="1" hangingPunct="1"/>
            <a:r>
              <a:rPr lang="en-US" altLang="en-US" sz="2400" smtClean="0">
                <a:solidFill>
                  <a:schemeClr val="tx1"/>
                </a:solidFill>
              </a:rPr>
              <a:t>Draft – 14.75 feet</a:t>
            </a:r>
          </a:p>
          <a:p>
            <a:pPr eaLnBrk="1" hangingPunct="1"/>
            <a:r>
              <a:rPr lang="en-US" altLang="en-US" sz="2400" smtClean="0">
                <a:solidFill>
                  <a:schemeClr val="tx1"/>
                </a:solidFill>
              </a:rPr>
              <a:t>Berths – 48</a:t>
            </a:r>
          </a:p>
          <a:p>
            <a:pPr eaLnBrk="1" hangingPunct="1"/>
            <a:r>
              <a:rPr lang="en-US" altLang="en-US" sz="2400" smtClean="0">
                <a:solidFill>
                  <a:schemeClr val="tx1"/>
                </a:solidFill>
              </a:rPr>
              <a:t>Endurance - 40-day</a:t>
            </a:r>
          </a:p>
          <a:p>
            <a:pPr eaLnBrk="1" hangingPunct="1"/>
            <a:endParaRPr lang="en-US" altLang="en-US" sz="2400" smtClean="0">
              <a:solidFill>
                <a:schemeClr val="tx1"/>
              </a:solidFill>
            </a:endParaRPr>
          </a:p>
          <a:p>
            <a:pPr eaLnBrk="1" hangingPunct="1"/>
            <a:endParaRPr lang="en-US" altLang="en-US" smtClean="0"/>
          </a:p>
          <a:p>
            <a:pPr eaLnBrk="1" hangingPunct="1"/>
            <a:endParaRPr lang="en-US" altLang="en-US" smtClean="0"/>
          </a:p>
        </p:txBody>
      </p:sp>
      <p:pic>
        <p:nvPicPr>
          <p:cNvPr id="1024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1219200"/>
            <a:ext cx="43910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1238" y="1209675"/>
            <a:ext cx="41052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Placeholder 8"/>
          <p:cNvSpPr txBox="1">
            <a:spLocks/>
          </p:cNvSpPr>
          <p:nvPr/>
        </p:nvSpPr>
        <p:spPr bwMode="auto">
          <a:xfrm>
            <a:off x="4665663" y="3946525"/>
            <a:ext cx="441642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defRPr sz="3200">
                <a:solidFill>
                  <a:srgbClr val="667A85"/>
                </a:solidFill>
                <a:latin typeface="Calibri Light" pitchFamily="34" charset="0"/>
              </a:defRPr>
            </a:lvl1pPr>
            <a:lvl2pPr marL="914400" indent="-457200" eaLnBrk="0" hangingPunct="0">
              <a:spcBef>
                <a:spcPct val="20000"/>
              </a:spcBef>
              <a:buFont typeface="Arial" charset="0"/>
              <a:buChar char="•"/>
              <a:defRPr sz="2800">
                <a:solidFill>
                  <a:srgbClr val="667A85"/>
                </a:solidFill>
                <a:latin typeface="Calibri Light" pitchFamily="34" charset="0"/>
              </a:defRPr>
            </a:lvl2pPr>
            <a:lvl3pPr marL="1257300" indent="-342900" eaLnBrk="0" hangingPunct="0">
              <a:spcBef>
                <a:spcPct val="20000"/>
              </a:spcBef>
              <a:buFont typeface="Arial" charset="0"/>
              <a:buChar char="•"/>
              <a:defRPr sz="2400">
                <a:solidFill>
                  <a:srgbClr val="667A85"/>
                </a:solidFill>
                <a:latin typeface="Calibri Light" pitchFamily="34" charset="0"/>
              </a:defRPr>
            </a:lvl3pPr>
            <a:lvl4pPr marL="1714500" indent="-342900" eaLnBrk="0" hangingPunct="0">
              <a:spcBef>
                <a:spcPct val="20000"/>
              </a:spcBef>
              <a:buFont typeface="Arial" charset="0"/>
              <a:buChar char="•"/>
              <a:defRPr sz="2000">
                <a:solidFill>
                  <a:srgbClr val="667A85"/>
                </a:solidFill>
                <a:latin typeface="Calibri Light" pitchFamily="34" charset="0"/>
              </a:defRPr>
            </a:lvl4pPr>
            <a:lvl5pPr marL="2171700" indent="-342900" eaLnBrk="0" hangingPunct="0">
              <a:spcBef>
                <a:spcPct val="20000"/>
              </a:spcBef>
              <a:buFont typeface="Arial" charset="0"/>
              <a:buChar char="•"/>
              <a:defRPr sz="2000">
                <a:solidFill>
                  <a:srgbClr val="667A85"/>
                </a:solidFill>
                <a:latin typeface="Calibri Light" pitchFamily="34" charset="0"/>
              </a:defRPr>
            </a:lvl5pPr>
            <a:lvl6pPr marL="2628900" indent="-342900" eaLnBrk="0" fontAlgn="base" hangingPunct="0">
              <a:spcBef>
                <a:spcPct val="20000"/>
              </a:spcBef>
              <a:spcAft>
                <a:spcPct val="0"/>
              </a:spcAft>
              <a:buFont typeface="Arial" charset="0"/>
              <a:buChar char="•"/>
              <a:defRPr sz="2000">
                <a:solidFill>
                  <a:srgbClr val="667A85"/>
                </a:solidFill>
                <a:latin typeface="Calibri Light" pitchFamily="34" charset="0"/>
              </a:defRPr>
            </a:lvl6pPr>
            <a:lvl7pPr marL="3086100" indent="-342900" eaLnBrk="0" fontAlgn="base" hangingPunct="0">
              <a:spcBef>
                <a:spcPct val="20000"/>
              </a:spcBef>
              <a:spcAft>
                <a:spcPct val="0"/>
              </a:spcAft>
              <a:buFont typeface="Arial" charset="0"/>
              <a:buChar char="•"/>
              <a:defRPr sz="2000">
                <a:solidFill>
                  <a:srgbClr val="667A85"/>
                </a:solidFill>
                <a:latin typeface="Calibri Light" pitchFamily="34" charset="0"/>
              </a:defRPr>
            </a:lvl7pPr>
            <a:lvl8pPr marL="3543300" indent="-342900" eaLnBrk="0" fontAlgn="base" hangingPunct="0">
              <a:spcBef>
                <a:spcPct val="20000"/>
              </a:spcBef>
              <a:spcAft>
                <a:spcPct val="0"/>
              </a:spcAft>
              <a:buFont typeface="Arial" charset="0"/>
              <a:buChar char="•"/>
              <a:defRPr sz="2000">
                <a:solidFill>
                  <a:srgbClr val="667A85"/>
                </a:solidFill>
                <a:latin typeface="Calibri Light" pitchFamily="34" charset="0"/>
              </a:defRPr>
            </a:lvl8pPr>
            <a:lvl9pPr marL="4000500" indent="-342900" eaLnBrk="0" fontAlgn="base" hangingPunct="0">
              <a:spcBef>
                <a:spcPct val="20000"/>
              </a:spcBef>
              <a:spcAft>
                <a:spcPct val="0"/>
              </a:spcAft>
              <a:buFont typeface="Arial" charset="0"/>
              <a:buChar char="•"/>
              <a:defRPr sz="2000">
                <a:solidFill>
                  <a:srgbClr val="667A85"/>
                </a:solidFill>
                <a:latin typeface="Calibri Light" pitchFamily="34" charset="0"/>
              </a:defRPr>
            </a:lvl9pPr>
          </a:lstStyle>
          <a:p>
            <a:pPr eaLnBrk="1" hangingPunct="1"/>
            <a:r>
              <a:rPr lang="en-US" altLang="en-US" sz="2400">
                <a:solidFill>
                  <a:schemeClr val="tx1"/>
                </a:solidFill>
              </a:rPr>
              <a:t>Length – 272 feet</a:t>
            </a:r>
          </a:p>
          <a:p>
            <a:pPr eaLnBrk="1" hangingPunct="1"/>
            <a:r>
              <a:rPr lang="en-US" altLang="en-US" sz="2400">
                <a:solidFill>
                  <a:schemeClr val="tx1"/>
                </a:solidFill>
              </a:rPr>
              <a:t>Beam – 42.7 Feet</a:t>
            </a:r>
          </a:p>
          <a:p>
            <a:pPr eaLnBrk="1" hangingPunct="1"/>
            <a:r>
              <a:rPr lang="en-US" altLang="en-US" sz="2400">
                <a:solidFill>
                  <a:schemeClr val="tx1"/>
                </a:solidFill>
              </a:rPr>
              <a:t>Draft – 15.75 feet</a:t>
            </a:r>
          </a:p>
          <a:p>
            <a:pPr eaLnBrk="1" hangingPunct="1"/>
            <a:r>
              <a:rPr lang="en-US" altLang="en-US" sz="2400">
                <a:solidFill>
                  <a:schemeClr val="tx1"/>
                </a:solidFill>
              </a:rPr>
              <a:t>Berths - 41</a:t>
            </a:r>
          </a:p>
          <a:p>
            <a:pPr eaLnBrk="1" hangingPunct="1"/>
            <a:r>
              <a:rPr lang="en-US" altLang="en-US" sz="2400">
                <a:solidFill>
                  <a:schemeClr val="tx1"/>
                </a:solidFill>
              </a:rPr>
              <a:t>Endurance - 36-day</a:t>
            </a:r>
          </a:p>
          <a:p>
            <a:pPr eaLnBrk="1" hangingPunct="1"/>
            <a:endParaRPr lang="en-US" altLang="en-US" sz="2000"/>
          </a:p>
          <a:p>
            <a:pPr eaLnBrk="1" hangingPunct="1"/>
            <a:endParaRPr lang="en-US" altLang="en-US" sz="2000"/>
          </a:p>
        </p:txBody>
      </p:sp>
      <p:sp>
        <p:nvSpPr>
          <p:cNvPr id="10247" name="Title 1"/>
          <p:cNvSpPr txBox="1">
            <a:spLocks/>
          </p:cNvSpPr>
          <p:nvPr/>
        </p:nvSpPr>
        <p:spPr bwMode="auto">
          <a:xfrm>
            <a:off x="4773613" y="279400"/>
            <a:ext cx="461962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3200">
                <a:solidFill>
                  <a:schemeClr val="bg1"/>
                </a:solidFill>
                <a:latin typeface="Cambria" pitchFamily="18" charset="0"/>
              </a:rPr>
              <a:t>Schmidt Ocean Institute</a:t>
            </a:r>
          </a:p>
          <a:p>
            <a:pPr eaLnBrk="1" hangingPunct="1"/>
            <a:r>
              <a:rPr lang="en-US" altLang="en-US" sz="3200">
                <a:solidFill>
                  <a:schemeClr val="bg1"/>
                </a:solidFill>
                <a:latin typeface="Cambria" pitchFamily="18" charset="0"/>
              </a:rPr>
              <a:t>Research Vessel </a:t>
            </a:r>
            <a:r>
              <a:rPr lang="en-US" altLang="en-US" sz="3200" i="1">
                <a:solidFill>
                  <a:schemeClr val="bg1"/>
                </a:solidFill>
                <a:latin typeface="Cambria" pitchFamily="18" charset="0"/>
              </a:rPr>
              <a:t>Falkor</a:t>
            </a:r>
          </a:p>
          <a:p>
            <a:pPr eaLnBrk="1" hangingPunct="1"/>
            <a:endParaRPr lang="en-US" altLang="en-US" sz="3200" i="1">
              <a:solidFill>
                <a:schemeClr val="bg1"/>
              </a:solidFill>
              <a:latin typeface="Cambria" pitchFamily="18" charset="0"/>
            </a:endParaRPr>
          </a:p>
        </p:txBody>
      </p:sp>
      <p:cxnSp>
        <p:nvCxnSpPr>
          <p:cNvPr id="12" name="Straight Connector 11"/>
          <p:cNvCxnSpPr/>
          <p:nvPr/>
        </p:nvCxnSpPr>
        <p:spPr>
          <a:xfrm>
            <a:off x="4665663" y="304800"/>
            <a:ext cx="0" cy="533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29200" y="304800"/>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2936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a:solidFill>
                  <a:schemeClr val="tx1"/>
                </a:solidFill>
              </a:rPr>
              <a:t>“The people who were putting up millions of dollars were asking my father, ‘So, Captain, what do you expect to find?’ and his answer to those people who were about to make major commitments was ‘If I knew, I wouldn’t go.’” </a:t>
            </a:r>
            <a:endParaRPr lang="en-US" dirty="0" smtClean="0">
              <a:solidFill>
                <a:schemeClr val="tx1"/>
              </a:solidFill>
            </a:endParaRPr>
          </a:p>
          <a:p>
            <a:r>
              <a:rPr lang="en-US" dirty="0">
                <a:solidFill>
                  <a:schemeClr val="tx1"/>
                </a:solidFill>
              </a:rPr>
              <a:t/>
            </a:r>
            <a:br>
              <a:rPr lang="en-US" dirty="0">
                <a:solidFill>
                  <a:schemeClr val="tx1"/>
                </a:solidFill>
              </a:rPr>
            </a:br>
            <a:r>
              <a:rPr lang="en-US" dirty="0" smtClean="0">
                <a:solidFill>
                  <a:schemeClr val="tx1"/>
                </a:solidFill>
              </a:rPr>
              <a:t>    ~ </a:t>
            </a:r>
            <a:r>
              <a:rPr lang="en-US" dirty="0">
                <a:solidFill>
                  <a:schemeClr val="tx1"/>
                </a:solidFill>
              </a:rPr>
              <a:t>Jean-Michel Cousteau, 2005</a:t>
            </a:r>
          </a:p>
        </p:txBody>
      </p:sp>
      <p:pic>
        <p:nvPicPr>
          <p:cNvPr id="2050" name="Picture 2" descr="http://cdn1.kidsdiscover.com/wp-content/uploads/2014/03/cousteau.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556" y="1295400"/>
            <a:ext cx="2515680" cy="18594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425" y="3197225"/>
            <a:ext cx="2898775" cy="289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494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Ship Capabilities and Assets</a:t>
            </a:r>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27096"/>
            <a:ext cx="2922588" cy="250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8115" b="5925"/>
          <a:stretch/>
        </p:blipFill>
        <p:spPr bwMode="auto">
          <a:xfrm>
            <a:off x="381000" y="4063999"/>
            <a:ext cx="2922588" cy="18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The Galápagos Rift Expedition 2011 marks the debut of a new camera and lighting platform named “Seirios”. We expect that the new and improved lighting system will make the images gathered by Little Herc even more spectacular. This image is from an ROV shakedown cruise off the coast of the Channel Islands, California in April 2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863" y="1536844"/>
            <a:ext cx="1963737" cy="153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98863" y="3332562"/>
            <a:ext cx="1963737"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Bobby Mohr (left) and Jeff Williams (right) provide guidance during Anthony Sylvester's first experience as an ROV pilot."/>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8664" y="1327096"/>
            <a:ext cx="3138849" cy="209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08663" y="3646522"/>
            <a:ext cx="3138850" cy="230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2401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NOAA Ship </a:t>
            </a:r>
            <a:r>
              <a:rPr lang="en-US" i="1" dirty="0"/>
              <a:t>Okeanos </a:t>
            </a:r>
            <a:r>
              <a:rPr lang="en-US" i="1" dirty="0" smtClean="0"/>
              <a:t>Explorer</a:t>
            </a:r>
            <a:r>
              <a:rPr lang="en-US" dirty="0" smtClean="0"/>
              <a:t/>
            </a:r>
            <a:br>
              <a:rPr lang="en-US" dirty="0" smtClean="0"/>
            </a:br>
            <a:r>
              <a:rPr lang="en-US" dirty="0" smtClean="0"/>
              <a:t>Education </a:t>
            </a:r>
            <a:r>
              <a:rPr lang="en-US" dirty="0"/>
              <a:t>Materials Collection</a:t>
            </a:r>
          </a:p>
        </p:txBody>
      </p:sp>
      <p:pic>
        <p:nvPicPr>
          <p:cNvPr id="6" name="Picture 6" descr="IMG_10732we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9893" y="2351964"/>
            <a:ext cx="1663252" cy="357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907" y="2351964"/>
            <a:ext cx="2764893" cy="359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1.WDWECover_Page_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362200"/>
            <a:ext cx="2672587" cy="358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0545" y="1381158"/>
            <a:ext cx="1820055" cy="9079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57199" y="1511956"/>
            <a:ext cx="2523779" cy="646331"/>
          </a:xfrm>
          <a:prstGeom prst="rect">
            <a:avLst/>
          </a:prstGeom>
          <a:noFill/>
        </p:spPr>
        <p:txBody>
          <a:bodyPr wrap="square" rtlCol="0">
            <a:spAutoFit/>
          </a:bodyPr>
          <a:lstStyle/>
          <a:p>
            <a:r>
              <a:rPr lang="en-US" dirty="0" smtClean="0">
                <a:latin typeface="Cambria" panose="02040503050406030204" pitchFamily="18" charset="0"/>
              </a:rPr>
              <a:t>Volume 1:</a:t>
            </a:r>
          </a:p>
          <a:p>
            <a:r>
              <a:rPr lang="en-US" dirty="0" smtClean="0">
                <a:latin typeface="Calibri Light" panose="020F0302020204030204" pitchFamily="34" charset="0"/>
              </a:rPr>
              <a:t>Why Do We Explore?</a:t>
            </a:r>
            <a:endParaRPr lang="en-US" dirty="0">
              <a:latin typeface="Calibri Light" panose="020F0302020204030204" pitchFamily="34" charset="0"/>
            </a:endParaRPr>
          </a:p>
        </p:txBody>
      </p:sp>
      <p:sp>
        <p:nvSpPr>
          <p:cNvPr id="13" name="TextBox 12"/>
          <p:cNvSpPr txBox="1"/>
          <p:nvPr/>
        </p:nvSpPr>
        <p:spPr>
          <a:xfrm>
            <a:off x="3635908" y="1511956"/>
            <a:ext cx="2523779" cy="646331"/>
          </a:xfrm>
          <a:prstGeom prst="rect">
            <a:avLst/>
          </a:prstGeom>
          <a:noFill/>
        </p:spPr>
        <p:txBody>
          <a:bodyPr wrap="square" rtlCol="0">
            <a:spAutoFit/>
          </a:bodyPr>
          <a:lstStyle/>
          <a:p>
            <a:r>
              <a:rPr lang="en-US" dirty="0" smtClean="0">
                <a:latin typeface="Cambria" panose="02040503050406030204" pitchFamily="18" charset="0"/>
              </a:rPr>
              <a:t>Volume 2:</a:t>
            </a:r>
          </a:p>
          <a:p>
            <a:r>
              <a:rPr lang="en-US" dirty="0" smtClean="0">
                <a:latin typeface="Calibri Light" panose="020F0302020204030204" pitchFamily="34" charset="0"/>
              </a:rPr>
              <a:t>How Do We Explore?</a:t>
            </a:r>
            <a:endParaRPr lang="en-US" dirty="0">
              <a:latin typeface="Calibri Light" panose="020F0302020204030204" pitchFamily="34" charset="0"/>
            </a:endParaRPr>
          </a:p>
        </p:txBody>
      </p:sp>
    </p:spTree>
    <p:extLst>
      <p:ext uri="{BB962C8B-B14F-4D97-AF65-F5344CB8AC3E}">
        <p14:creationId xmlns:p14="http://schemas.microsoft.com/office/powerpoint/2010/main" val="28584763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Explore?</a:t>
            </a:r>
            <a:endParaRPr lang="en-US" dirty="0"/>
          </a:p>
        </p:txBody>
      </p:sp>
      <p:grpSp>
        <p:nvGrpSpPr>
          <p:cNvPr id="21" name="Group 20"/>
          <p:cNvGrpSpPr/>
          <p:nvPr/>
        </p:nvGrpSpPr>
        <p:grpSpPr>
          <a:xfrm>
            <a:off x="540327" y="1759847"/>
            <a:ext cx="2743909" cy="1757589"/>
            <a:chOff x="838200" y="1507343"/>
            <a:chExt cx="2743909" cy="1757589"/>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07343"/>
              <a:ext cx="2743909"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49745" y="2895600"/>
              <a:ext cx="2732364" cy="369332"/>
            </a:xfrm>
            <a:prstGeom prst="rect">
              <a:avLst/>
            </a:prstGeom>
            <a:noFill/>
          </p:spPr>
          <p:txBody>
            <a:bodyPr wrap="square" rtlCol="0">
              <a:spAutoFit/>
            </a:bodyPr>
            <a:lstStyle/>
            <a:p>
              <a:pPr algn="ctr"/>
              <a:r>
                <a:rPr lang="en-US" dirty="0" smtClean="0">
                  <a:latin typeface="Calibri Light" panose="020F0302020204030204" pitchFamily="34" charset="0"/>
                </a:rPr>
                <a:t>Climate Change</a:t>
              </a:r>
              <a:endParaRPr lang="en-US" dirty="0">
                <a:latin typeface="Calibri Light" panose="020F0302020204030204" pitchFamily="34" charset="0"/>
              </a:endParaRPr>
            </a:p>
          </p:txBody>
        </p:sp>
      </p:grpSp>
      <p:grpSp>
        <p:nvGrpSpPr>
          <p:cNvPr id="19" name="Group 18"/>
          <p:cNvGrpSpPr/>
          <p:nvPr/>
        </p:nvGrpSpPr>
        <p:grpSpPr>
          <a:xfrm>
            <a:off x="5202544" y="1759847"/>
            <a:ext cx="1631472" cy="1752910"/>
            <a:chOff x="5607528" y="1507343"/>
            <a:chExt cx="1631472" cy="1752910"/>
          </a:xfrm>
        </p:grpSpPr>
        <p:pic>
          <p:nvPicPr>
            <p:cNvPr id="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7266" y="1507343"/>
              <a:ext cx="129199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607528" y="2890921"/>
              <a:ext cx="1631472" cy="369332"/>
            </a:xfrm>
            <a:prstGeom prst="rect">
              <a:avLst/>
            </a:prstGeom>
            <a:noFill/>
          </p:spPr>
          <p:txBody>
            <a:bodyPr wrap="square" rtlCol="0">
              <a:spAutoFit/>
            </a:bodyPr>
            <a:lstStyle/>
            <a:p>
              <a:pPr algn="ctr"/>
              <a:r>
                <a:rPr lang="en-US" dirty="0" smtClean="0">
                  <a:latin typeface="Calibri Light" panose="020F0302020204030204" pitchFamily="34" charset="0"/>
                </a:rPr>
                <a:t>Human Health</a:t>
              </a:r>
              <a:endParaRPr lang="en-US" dirty="0">
                <a:latin typeface="Calibri Light" panose="020F0302020204030204" pitchFamily="34" charset="0"/>
              </a:endParaRPr>
            </a:p>
          </p:txBody>
        </p:sp>
      </p:grpSp>
      <p:grpSp>
        <p:nvGrpSpPr>
          <p:cNvPr id="20" name="Group 19"/>
          <p:cNvGrpSpPr/>
          <p:nvPr/>
        </p:nvGrpSpPr>
        <p:grpSpPr>
          <a:xfrm>
            <a:off x="3689219" y="1762218"/>
            <a:ext cx="1108342" cy="1763961"/>
            <a:chOff x="4017829" y="1509714"/>
            <a:chExt cx="1108342" cy="1763961"/>
          </a:xfrm>
        </p:grpSpPr>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7829" y="1509714"/>
              <a:ext cx="1108342" cy="139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017829" y="2904343"/>
              <a:ext cx="1108342" cy="369332"/>
            </a:xfrm>
            <a:prstGeom prst="rect">
              <a:avLst/>
            </a:prstGeom>
            <a:noFill/>
          </p:spPr>
          <p:txBody>
            <a:bodyPr wrap="square" rtlCol="0">
              <a:spAutoFit/>
            </a:bodyPr>
            <a:lstStyle/>
            <a:p>
              <a:pPr algn="ctr"/>
              <a:r>
                <a:rPr lang="en-US" dirty="0" smtClean="0">
                  <a:latin typeface="Calibri Light" panose="020F0302020204030204" pitchFamily="34" charset="0"/>
                </a:rPr>
                <a:t>Energy</a:t>
              </a:r>
              <a:endParaRPr lang="en-US" dirty="0">
                <a:latin typeface="Calibri Light" panose="020F0302020204030204" pitchFamily="34" charset="0"/>
              </a:endParaRPr>
            </a:p>
          </p:txBody>
        </p:sp>
      </p:grpSp>
      <p:grpSp>
        <p:nvGrpSpPr>
          <p:cNvPr id="18" name="Group 17"/>
          <p:cNvGrpSpPr/>
          <p:nvPr/>
        </p:nvGrpSpPr>
        <p:grpSpPr>
          <a:xfrm>
            <a:off x="7239000" y="1753475"/>
            <a:ext cx="1435620" cy="1763961"/>
            <a:chOff x="7361543" y="1500971"/>
            <a:chExt cx="1435620" cy="1763961"/>
          </a:xfrm>
        </p:grpSpPr>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672" y="1500971"/>
              <a:ext cx="1253363" cy="139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7361543" y="2895600"/>
              <a:ext cx="1435620" cy="369332"/>
            </a:xfrm>
            <a:prstGeom prst="rect">
              <a:avLst/>
            </a:prstGeom>
            <a:noFill/>
          </p:spPr>
          <p:txBody>
            <a:bodyPr wrap="square" rtlCol="0">
              <a:spAutoFit/>
            </a:bodyPr>
            <a:lstStyle/>
            <a:p>
              <a:pPr algn="ctr"/>
              <a:r>
                <a:rPr lang="en-US" dirty="0" smtClean="0">
                  <a:latin typeface="Calibri Light" panose="020F0302020204030204" pitchFamily="34" charset="0"/>
                </a:rPr>
                <a:t>Ocean Health</a:t>
              </a:r>
              <a:endParaRPr lang="en-US" dirty="0">
                <a:latin typeface="Calibri Light" panose="020F0302020204030204" pitchFamily="34" charset="0"/>
              </a:endParaRPr>
            </a:p>
          </p:txBody>
        </p:sp>
      </p:grpSp>
      <p:grpSp>
        <p:nvGrpSpPr>
          <p:cNvPr id="24" name="Group 23"/>
          <p:cNvGrpSpPr/>
          <p:nvPr/>
        </p:nvGrpSpPr>
        <p:grpSpPr>
          <a:xfrm>
            <a:off x="1537126" y="4021769"/>
            <a:ext cx="1543574" cy="1540831"/>
            <a:chOff x="1371600" y="3769265"/>
            <a:chExt cx="1543574" cy="1540831"/>
          </a:xfrm>
        </p:grpSpPr>
        <p:pic>
          <p:nvPicPr>
            <p:cNvPr id="5" name="Picture 2" descr="A 3-D perspective generated from our bathymetric mapping of Giacomini (right) and Ely (left).">
              <a:hlinkClick r:id="rId7" tooltip="A 3-D perspective generated from our bathymetric mapping of Giacomini (right) and Ely (lef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3769265"/>
              <a:ext cx="1543574" cy="115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499410" y="4940764"/>
              <a:ext cx="1287954" cy="369332"/>
            </a:xfrm>
            <a:prstGeom prst="rect">
              <a:avLst/>
            </a:prstGeom>
            <a:noFill/>
          </p:spPr>
          <p:txBody>
            <a:bodyPr wrap="square" rtlCol="0">
              <a:spAutoFit/>
            </a:bodyPr>
            <a:lstStyle/>
            <a:p>
              <a:pPr algn="ctr"/>
              <a:r>
                <a:rPr lang="en-US" dirty="0" smtClean="0">
                  <a:latin typeface="Calibri Light" panose="020F0302020204030204" pitchFamily="34" charset="0"/>
                </a:rPr>
                <a:t>Research</a:t>
              </a:r>
              <a:endParaRPr lang="en-US" dirty="0">
                <a:latin typeface="Calibri Light" panose="020F0302020204030204" pitchFamily="34" charset="0"/>
              </a:endParaRPr>
            </a:p>
          </p:txBody>
        </p:sp>
      </p:grpSp>
      <p:grpSp>
        <p:nvGrpSpPr>
          <p:cNvPr id="23" name="Group 22"/>
          <p:cNvGrpSpPr/>
          <p:nvPr/>
        </p:nvGrpSpPr>
        <p:grpSpPr>
          <a:xfrm>
            <a:off x="3737915" y="4021769"/>
            <a:ext cx="1732364" cy="1540831"/>
            <a:chOff x="3637689" y="3769265"/>
            <a:chExt cx="1732364" cy="1540831"/>
          </a:xfrm>
        </p:grpSpPr>
        <p:pic>
          <p:nvPicPr>
            <p:cNvPr id="7"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3637689" y="3769265"/>
              <a:ext cx="1732364" cy="115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3781131" y="4940764"/>
              <a:ext cx="1445480" cy="369332"/>
            </a:xfrm>
            <a:prstGeom prst="rect">
              <a:avLst/>
            </a:prstGeom>
            <a:noFill/>
          </p:spPr>
          <p:txBody>
            <a:bodyPr wrap="square" rtlCol="0">
              <a:spAutoFit/>
            </a:bodyPr>
            <a:lstStyle/>
            <a:p>
              <a:pPr algn="ctr"/>
              <a:r>
                <a:rPr lang="en-US" dirty="0" smtClean="0">
                  <a:latin typeface="Calibri Light" panose="020F0302020204030204" pitchFamily="34" charset="0"/>
                </a:rPr>
                <a:t>Innovation</a:t>
              </a:r>
              <a:endParaRPr lang="en-US" dirty="0">
                <a:latin typeface="Calibri Light" panose="020F0302020204030204" pitchFamily="34" charset="0"/>
              </a:endParaRPr>
            </a:p>
          </p:txBody>
        </p:sp>
      </p:grpSp>
      <p:grpSp>
        <p:nvGrpSpPr>
          <p:cNvPr id="22" name="Group 21"/>
          <p:cNvGrpSpPr/>
          <p:nvPr/>
        </p:nvGrpSpPr>
        <p:grpSpPr>
          <a:xfrm>
            <a:off x="6127495" y="4021769"/>
            <a:ext cx="1479379" cy="1540831"/>
            <a:chOff x="6216820" y="3769265"/>
            <a:chExt cx="1479379" cy="1540831"/>
          </a:xfrm>
        </p:grpSpPr>
        <p:pic>
          <p:nvPicPr>
            <p:cNvPr id="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16820" y="3769265"/>
              <a:ext cx="1479379" cy="115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6339314" y="4940764"/>
              <a:ext cx="1234390" cy="369332"/>
            </a:xfrm>
            <a:prstGeom prst="rect">
              <a:avLst/>
            </a:prstGeom>
            <a:noFill/>
          </p:spPr>
          <p:txBody>
            <a:bodyPr wrap="square" rtlCol="0">
              <a:spAutoFit/>
            </a:bodyPr>
            <a:lstStyle/>
            <a:p>
              <a:pPr algn="ctr"/>
              <a:r>
                <a:rPr lang="en-US" dirty="0" smtClean="0">
                  <a:latin typeface="Calibri Light" panose="020F0302020204030204" pitchFamily="34" charset="0"/>
                </a:rPr>
                <a:t>Literacy</a:t>
              </a:r>
            </a:p>
          </p:txBody>
        </p:sp>
      </p:grpSp>
    </p:spTree>
    <p:extLst>
      <p:ext uri="{BB962C8B-B14F-4D97-AF65-F5344CB8AC3E}">
        <p14:creationId xmlns:p14="http://schemas.microsoft.com/office/powerpoint/2010/main" val="9020667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 Boldly Go…</a:t>
            </a:r>
            <a:br>
              <a:rPr lang="en-US" dirty="0" smtClean="0"/>
            </a:br>
            <a:r>
              <a:rPr lang="en-US" sz="2200" dirty="0" smtClean="0"/>
              <a:t>Page 9</a:t>
            </a:r>
            <a:endParaRPr lang="en-US" sz="2200" dirty="0"/>
          </a:p>
        </p:txBody>
      </p:sp>
      <p:pic>
        <p:nvPicPr>
          <p:cNvPr id="4" name="Picture 4" descr="LS finishe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121" y="2057400"/>
            <a:ext cx="2286000" cy="351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LS assembly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599" y="2057400"/>
            <a:ext cx="2282324" cy="351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LS assembly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057400"/>
            <a:ext cx="2286000" cy="351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457200" y="1295401"/>
            <a:ext cx="8229600" cy="4724399"/>
          </a:xfrm>
        </p:spPr>
        <p:txBody>
          <a:bodyPr>
            <a:normAutofit/>
          </a:bodyPr>
          <a:lstStyle/>
          <a:p>
            <a:pPr algn="ctr"/>
            <a:r>
              <a:rPr lang="en-US" sz="2800" dirty="0" smtClean="0">
                <a:solidFill>
                  <a:schemeClr val="tx1"/>
                </a:solidFill>
              </a:rPr>
              <a:t>Learning Shapes</a:t>
            </a:r>
            <a:endParaRPr lang="en-US" sz="2800" dirty="0">
              <a:solidFill>
                <a:schemeClr val="tx1"/>
              </a:solidFill>
            </a:endParaRPr>
          </a:p>
        </p:txBody>
      </p:sp>
    </p:spTree>
    <p:extLst>
      <p:ext uri="{BB962C8B-B14F-4D97-AF65-F5344CB8AC3E}">
        <p14:creationId xmlns:p14="http://schemas.microsoft.com/office/powerpoint/2010/main" val="31301097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Do We Explore?</a:t>
            </a:r>
            <a:br>
              <a:rPr lang="en-US" dirty="0" smtClean="0"/>
            </a:br>
            <a:r>
              <a:rPr lang="en-US" sz="2200" dirty="0" smtClean="0"/>
              <a:t>Book Overview</a:t>
            </a:r>
            <a:endParaRPr lang="en-US" sz="2200"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300" y="1676400"/>
            <a:ext cx="2255900" cy="367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3392" y="1755879"/>
            <a:ext cx="2739608" cy="355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1.WDWECover_Page_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999" y="1755879"/>
            <a:ext cx="2672587" cy="358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0960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a:t>
            </a:r>
            <a:endParaRPr lang="en-US" dirty="0"/>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181" y="1219200"/>
            <a:ext cx="4460019" cy="4931752"/>
          </a:xfrm>
          <a:prstGeom prst="rect">
            <a:avLst/>
          </a:prstGeom>
          <a:noFill/>
          <a:ln>
            <a:noFill/>
          </a:ln>
          <a:extLst>
            <a:ext uri="{909E8E84-426E-40DD-AFC4-6F175D3DCCD1}">
              <a14:hiddenFill xmlns:a14="http://schemas.microsoft.com/office/drawing/2010/main">
                <a:solidFill>
                  <a:schemeClr val="accent1"/>
                </a:solidFill>
              </a14:hiddenFill>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7" y="1868487"/>
            <a:ext cx="2519363" cy="1255713"/>
          </a:xfrm>
          <a:prstGeom prst="rect">
            <a:avLst/>
          </a:prstGeom>
          <a:noFill/>
          <a:ln>
            <a:noFill/>
          </a:ln>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945710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Agenda</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808155195"/>
              </p:ext>
            </p:extLst>
          </p:nvPr>
        </p:nvGraphicFramePr>
        <p:xfrm>
          <a:off x="228600" y="1295400"/>
          <a:ext cx="4267200" cy="4594860"/>
        </p:xfrm>
        <a:graphic>
          <a:graphicData uri="http://schemas.openxmlformats.org/drawingml/2006/table">
            <a:tbl>
              <a:tblPr firstRow="1" bandRow="1">
                <a:tableStyleId>{74C1A8A3-306A-4EB7-A6B1-4F7E0EB9C5D6}</a:tableStyleId>
              </a:tblPr>
              <a:tblGrid>
                <a:gridCol w="838200"/>
                <a:gridCol w="3429000"/>
              </a:tblGrid>
              <a:tr h="301752">
                <a:tc>
                  <a:txBody>
                    <a:bodyPr/>
                    <a:lstStyle/>
                    <a:p>
                      <a:pPr marL="0" indent="0">
                        <a:buFont typeface="Arial" panose="020B0604020202020204" pitchFamily="34" charset="0"/>
                        <a:buNone/>
                      </a:pPr>
                      <a:r>
                        <a:rPr lang="en-US" sz="1400" b="0" dirty="0" smtClean="0">
                          <a:latin typeface="Cambria" panose="02040503050406030204" pitchFamily="18" charset="0"/>
                        </a:rPr>
                        <a:t>Time</a:t>
                      </a:r>
                      <a:endParaRPr lang="en-US" sz="1400" b="0" dirty="0">
                        <a:latin typeface="Cambria" panose="02040503050406030204" pitchFamily="18" charset="0"/>
                      </a:endParaRPr>
                    </a:p>
                  </a:txBody>
                  <a:tcPr anchor="ctr">
                    <a:lnL>
                      <a:noFill/>
                    </a:lnL>
                    <a:lnR>
                      <a:noFill/>
                    </a:lnR>
                    <a:lnT w="25400" cmpd="sng">
                      <a:noFill/>
                    </a:lnT>
                    <a:lnB w="25400" cmpd="sng">
                      <a:noFill/>
                    </a:lnB>
                    <a:lnTlToBr w="12700" cmpd="sng">
                      <a:noFill/>
                      <a:prstDash val="solid"/>
                    </a:lnTlToBr>
                    <a:lnBlToTr w="12700" cmpd="sng">
                      <a:noFill/>
                      <a:prstDash val="solid"/>
                    </a:lnBlToTr>
                    <a:solidFill>
                      <a:srgbClr val="2A5877"/>
                    </a:solidFill>
                  </a:tcPr>
                </a:tc>
                <a:tc>
                  <a:txBody>
                    <a:bodyPr/>
                    <a:lstStyle/>
                    <a:p>
                      <a:pPr marL="0" indent="0">
                        <a:buFont typeface="Arial" panose="020B0604020202020204" pitchFamily="34" charset="0"/>
                        <a:buNone/>
                      </a:pPr>
                      <a:r>
                        <a:rPr lang="en-US" sz="1400" b="0" dirty="0" smtClean="0">
                          <a:latin typeface="Cambria" panose="02040503050406030204" pitchFamily="18" charset="0"/>
                        </a:rPr>
                        <a:t>Item</a:t>
                      </a:r>
                      <a:endParaRPr lang="en-US" sz="1400" b="0" dirty="0">
                        <a:latin typeface="Cambria" panose="02040503050406030204" pitchFamily="18" charset="0"/>
                      </a:endParaRPr>
                    </a:p>
                  </a:txBody>
                  <a:tcPr anchor="ctr">
                    <a:lnL>
                      <a:noFill/>
                    </a:lnL>
                    <a:lnR>
                      <a:noFill/>
                    </a:lnR>
                    <a:lnT w="25400" cmpd="sng">
                      <a:noFill/>
                    </a:lnT>
                    <a:lnB w="25400" cmpd="sng">
                      <a:noFill/>
                    </a:lnB>
                    <a:lnTlToBr w="12700" cmpd="sng">
                      <a:noFill/>
                      <a:prstDash val="solid"/>
                    </a:lnTlToBr>
                    <a:lnBlToTr w="12700" cmpd="sng">
                      <a:noFill/>
                      <a:prstDash val="solid"/>
                    </a:lnBlToTr>
                    <a:solidFill>
                      <a:srgbClr val="2A5877"/>
                    </a:solidFill>
                  </a:tcPr>
                </a:tc>
              </a:tr>
              <a:tr h="301752">
                <a:tc>
                  <a:txBody>
                    <a:bodyPr/>
                    <a:lstStyle/>
                    <a:p>
                      <a:pPr marL="0" indent="0">
                        <a:lnSpc>
                          <a:spcPct val="100000"/>
                        </a:lnSpc>
                        <a:buFont typeface="Arial" panose="020B0604020202020204" pitchFamily="34" charset="0"/>
                        <a:buNone/>
                      </a:pP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8:30 am</a:t>
                      </a:r>
                      <a:endParaRPr lang="en-US" sz="1200" dirty="0">
                        <a:solidFill>
                          <a:schemeClr val="tx1"/>
                        </a:solidFill>
                        <a:latin typeface="Calibri Light" panose="020F0302020204030204" pitchFamily="34" charset="0"/>
                      </a:endParaRPr>
                    </a:p>
                  </a:txBody>
                  <a:tcPr anchor="ctr">
                    <a:lnL>
                      <a:noFill/>
                    </a:lnL>
                    <a:lnR>
                      <a:noFill/>
                    </a:lnR>
                    <a:lnT w="25400" cmpd="sng">
                      <a:noFill/>
                    </a:lnT>
                    <a:lnB>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Welcome/Introductions/Ice Breaker</a:t>
                      </a:r>
                    </a:p>
                  </a:txBody>
                  <a:tcPr anchor="ctr">
                    <a:lnL>
                      <a:noFill/>
                    </a:lnL>
                    <a:lnR>
                      <a:noFill/>
                    </a:lnR>
                    <a:lnT w="25400" cmpd="sng">
                      <a:noFill/>
                    </a:lnT>
                    <a:lnB>
                      <a:noFill/>
                    </a:lnB>
                    <a:lnTlToBr w="12700" cmpd="sng">
                      <a:noFill/>
                      <a:prstDash val="solid"/>
                    </a:lnTlToBr>
                    <a:lnBlToTr w="12700" cmpd="sng">
                      <a:noFill/>
                      <a:prstDash val="solid"/>
                    </a:lnBlToTr>
                    <a:noFill/>
                  </a:tcPr>
                </a:tc>
              </a:tr>
              <a:tr h="1545336">
                <a:tc>
                  <a:txBody>
                    <a:bodyPr/>
                    <a:lstStyle/>
                    <a:p>
                      <a:pPr marL="0" indent="0">
                        <a:lnSpc>
                          <a:spcPct val="100000"/>
                        </a:lnSpc>
                        <a:buFont typeface="Arial" panose="020B0604020202020204" pitchFamily="34" charset="0"/>
                        <a:buNone/>
                      </a:pP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9:00 am</a:t>
                      </a:r>
                      <a:endParaRPr lang="en-US" sz="1200" dirty="0">
                        <a:solidFill>
                          <a:schemeClr val="tx1"/>
                        </a:solidFill>
                        <a:latin typeface="Calibri Light" panose="020F030202020403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Agenda/NOAA OER/</a:t>
                      </a:r>
                      <a:r>
                        <a:rPr kumimoji="0" lang="en-US" sz="1200" b="0" i="1"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Okeanos Explorer </a:t>
                      </a:r>
                      <a:endParaRPr kumimoji="0" 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History of Ocean Exploration and Modern Reasons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Why Do We Explore? Keynote </a:t>
                      </a:r>
                      <a:r>
                        <a:rPr kumimoji="0" lang="en-US" sz="1200" b="0" i="0" u="none" strike="noStrike" kern="1200" cap="none" spc="0" normalizeH="0" baseline="0" noProof="0" smtClean="0">
                          <a:ln>
                            <a:noFill/>
                          </a:ln>
                          <a:solidFill>
                            <a:schemeClr val="tx1"/>
                          </a:solidFill>
                          <a:effectLst/>
                          <a:uLnTx/>
                          <a:uFillTx/>
                          <a:latin typeface="Calibri Light" panose="020F0302020204030204" pitchFamily="34" charset="0"/>
                          <a:ea typeface="+mn-ea"/>
                          <a:cs typeface="Arial" panose="020B0604020202020204" pitchFamily="34" charset="0"/>
                        </a:rPr>
                        <a:t>Address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Why Do We Explore? Book Introduction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ACTIVITY: </a:t>
                      </a:r>
                      <a:r>
                        <a:rPr kumimoji="0" 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To Boldly Go!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Energy Intro</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ACTIVITY:</a:t>
                      </a: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 What’s the Big Deal?</a:t>
                      </a:r>
                      <a:endParaRPr kumimoji="0" lang="en-US" altLang="en-US" sz="12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tr>
              <a:tr h="301752">
                <a:tc>
                  <a:txBody>
                    <a:bodyPr/>
                    <a:lstStyle/>
                    <a:p>
                      <a:pPr marL="0" indent="0">
                        <a:lnSpc>
                          <a:spcPct val="100000"/>
                        </a:lnSpc>
                        <a:buFont typeface="Arial" panose="020B0604020202020204" pitchFamily="34" charset="0"/>
                        <a:buNone/>
                      </a:pPr>
                      <a:r>
                        <a:rPr lang="en-US" sz="1200" dirty="0" smtClean="0">
                          <a:solidFill>
                            <a:schemeClr val="tx1"/>
                          </a:solidFill>
                          <a:latin typeface="Calibri Light" panose="020F0302020204030204" pitchFamily="34" charset="0"/>
                        </a:rPr>
                        <a:t>10:40 am</a:t>
                      </a:r>
                      <a:endParaRPr lang="en-US" sz="1200" dirty="0">
                        <a:solidFill>
                          <a:schemeClr val="tx1"/>
                        </a:solidFill>
                        <a:latin typeface="Calibri Light" panose="020F0302020204030204" pitchFamily="34" charset="0"/>
                      </a:endParaRPr>
                    </a:p>
                  </a:txBody>
                  <a:tcPr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indent="0">
                        <a:lnSpc>
                          <a:spcPct val="100000"/>
                        </a:lnSpc>
                        <a:buFont typeface="Arial" panose="020B0604020202020204" pitchFamily="34" charset="0"/>
                        <a:buNone/>
                      </a:pPr>
                      <a:r>
                        <a:rPr lang="en-US" sz="1200" dirty="0" smtClean="0">
                          <a:solidFill>
                            <a:schemeClr val="tx1"/>
                          </a:solidFill>
                          <a:latin typeface="Calibri Light" panose="020F0302020204030204" pitchFamily="34" charset="0"/>
                        </a:rPr>
                        <a:t>Break</a:t>
                      </a:r>
                      <a:endParaRPr lang="en-US" sz="1200" dirty="0">
                        <a:solidFill>
                          <a:schemeClr val="tx1"/>
                        </a:solidFill>
                        <a:latin typeface="Calibri Light" panose="020F0302020204030204" pitchFamily="34" charset="0"/>
                      </a:endParaRPr>
                    </a:p>
                  </a:txBody>
                  <a:tcPr anchor="ctr">
                    <a:lnL>
                      <a:noFill/>
                    </a:lnL>
                    <a:lnR>
                      <a:noFill/>
                    </a:lnR>
                    <a:lnT>
                      <a:noFill/>
                    </a:lnT>
                    <a:lnB w="25400" cmpd="sng">
                      <a:noFill/>
                    </a:lnB>
                    <a:lnTlToBr w="12700" cmpd="sng">
                      <a:noFill/>
                      <a:prstDash val="solid"/>
                    </a:lnTlToBr>
                    <a:lnBlToTr w="12700" cmpd="sng">
                      <a:noFill/>
                      <a:prstDash val="solid"/>
                    </a:lnBlToTr>
                    <a:noFill/>
                  </a:tcPr>
                </a:tc>
              </a:tr>
              <a:tr h="667512">
                <a:tc>
                  <a:txBody>
                    <a:bodyPr/>
                    <a:lstStyle/>
                    <a:p>
                      <a:pPr marL="0" indent="0">
                        <a:lnSpc>
                          <a:spcPct val="100000"/>
                        </a:lnSpc>
                        <a:buFont typeface="Arial" panose="020B0604020202020204" pitchFamily="34" charset="0"/>
                        <a:buNone/>
                      </a:pPr>
                      <a:r>
                        <a:rPr lang="en-US" sz="1200" dirty="0" smtClean="0">
                          <a:solidFill>
                            <a:schemeClr val="tx1"/>
                          </a:solidFill>
                          <a:latin typeface="Calibri Light" panose="020F0302020204030204" pitchFamily="34" charset="0"/>
                        </a:rPr>
                        <a:t>10:50 am</a:t>
                      </a:r>
                      <a:endParaRPr lang="en-US" sz="1200" dirty="0">
                        <a:solidFill>
                          <a:schemeClr val="tx1"/>
                        </a:solidFill>
                        <a:latin typeface="Calibri Light" panose="020F0302020204030204" pitchFamily="34" charset="0"/>
                      </a:endParaRPr>
                    </a:p>
                  </a:txBody>
                  <a:tcPr>
                    <a:lnL>
                      <a:noFill/>
                    </a:lnL>
                    <a:lnR>
                      <a:noFill/>
                    </a:lnR>
                    <a:lnT>
                      <a:noFill/>
                    </a:lnT>
                    <a:lnB w="254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Ocean Health Intro</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Carbonate Buffer System Overview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ACTIVITY: </a:t>
                      </a: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Ocean Acidification</a:t>
                      </a:r>
                      <a:endParaRPr lang="en-US" sz="1200" dirty="0">
                        <a:solidFill>
                          <a:schemeClr val="tx1"/>
                        </a:solidFill>
                        <a:latin typeface="Calibri Light" panose="020F0302020204030204" pitchFamily="34" charset="0"/>
                      </a:endParaRPr>
                    </a:p>
                  </a:txBody>
                  <a:tcPr anchor="ctr">
                    <a:lnL>
                      <a:noFill/>
                    </a:lnL>
                    <a:lnR>
                      <a:noFill/>
                    </a:lnR>
                    <a:lnT>
                      <a:noFill/>
                    </a:lnT>
                    <a:lnB w="25400" cmpd="sng">
                      <a:noFill/>
                    </a:lnB>
                    <a:lnTlToBr w="12700" cmpd="sng">
                      <a:noFill/>
                      <a:prstDash val="solid"/>
                    </a:lnTlToBr>
                    <a:lnBlToTr w="12700" cmpd="sng">
                      <a:noFill/>
                      <a:prstDash val="solid"/>
                    </a:lnBlToTr>
                    <a:noFill/>
                  </a:tcPr>
                </a:tc>
              </a:tr>
              <a:tr h="370840">
                <a:tc>
                  <a:txBody>
                    <a:bodyPr/>
                    <a:lstStyle/>
                    <a:p>
                      <a:pPr marL="0" indent="0">
                        <a:lnSpc>
                          <a:spcPct val="100000"/>
                        </a:lnSpc>
                        <a:buFont typeface="Arial" panose="020B0604020202020204" pitchFamily="34" charset="0"/>
                        <a:buNone/>
                      </a:pPr>
                      <a:r>
                        <a:rPr lang="en-US" sz="1200" dirty="0" smtClean="0">
                          <a:solidFill>
                            <a:schemeClr val="tx1"/>
                          </a:solidFill>
                          <a:latin typeface="Calibri Light" panose="020F0302020204030204" pitchFamily="34" charset="0"/>
                        </a:rPr>
                        <a:t>11:15 am</a:t>
                      </a:r>
                      <a:endParaRPr lang="en-US" sz="1200" dirty="0">
                        <a:solidFill>
                          <a:schemeClr val="tx1"/>
                        </a:solidFill>
                        <a:latin typeface="Calibri Light" panose="020F0302020204030204" pitchFamily="34" charset="0"/>
                      </a:endParaRPr>
                    </a:p>
                  </a:txBody>
                  <a:tcPr>
                    <a:lnL>
                      <a:noFill/>
                    </a:lnL>
                    <a:lnR>
                      <a:noFill/>
                    </a:lnR>
                    <a:lnT>
                      <a:noFill/>
                    </a:lnT>
                    <a:lnB w="254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How Do We Explore? Book Introduction</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err="1" smtClean="0">
                          <a:ln>
                            <a:noFill/>
                          </a:ln>
                          <a:solidFill>
                            <a:schemeClr val="tx1"/>
                          </a:solidFill>
                          <a:effectLst/>
                          <a:uLnTx/>
                          <a:uFillTx/>
                          <a:latin typeface="Calibri Light" panose="020F0302020204030204" pitchFamily="34" charset="0"/>
                          <a:ea typeface="+mn-ea"/>
                          <a:cs typeface="Arial" panose="020B0604020202020204" pitchFamily="34" charset="0"/>
                        </a:rPr>
                        <a:t>Multibeam</a:t>
                      </a: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 Mapping Intro </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ACTIVITY:</a:t>
                      </a: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 Wet Maps</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DEMO:</a:t>
                      </a: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 Watching in 3D</a:t>
                      </a:r>
                    </a:p>
                  </a:txBody>
                  <a:tcPr>
                    <a:lnL>
                      <a:noFill/>
                    </a:lnL>
                    <a:lnR>
                      <a:noFill/>
                    </a:lnR>
                    <a:lnT>
                      <a:noFill/>
                    </a:lnT>
                    <a:lnB w="25400" cmpd="sng">
                      <a:noFill/>
                    </a:lnB>
                    <a:lnTlToBr w="12700" cmpd="sng">
                      <a:noFill/>
                      <a:prstDash val="solid"/>
                    </a:lnTlToBr>
                    <a:lnBlToTr w="12700" cmpd="sng">
                      <a:noFill/>
                      <a:prstDash val="solid"/>
                    </a:lnBlToTr>
                    <a:noFill/>
                  </a:tcPr>
                </a:tc>
              </a:tr>
              <a:tr h="301752">
                <a:tc>
                  <a:txBody>
                    <a:bodyPr/>
                    <a:lstStyle/>
                    <a:p>
                      <a:pPr marL="0" indent="0">
                        <a:lnSpc>
                          <a:spcPct val="100000"/>
                        </a:lnSpc>
                        <a:buFont typeface="Arial" panose="020B0604020202020204" pitchFamily="34" charset="0"/>
                        <a:buNone/>
                      </a:pPr>
                      <a:r>
                        <a:rPr lang="en-US" sz="1200" dirty="0" smtClean="0">
                          <a:solidFill>
                            <a:schemeClr val="tx1"/>
                          </a:solidFill>
                          <a:latin typeface="Calibri Light" panose="020F0302020204030204" pitchFamily="34" charset="0"/>
                        </a:rPr>
                        <a:t>12:15</a:t>
                      </a:r>
                      <a:r>
                        <a:rPr lang="en-US" sz="1200" baseline="0" dirty="0" smtClean="0">
                          <a:solidFill>
                            <a:schemeClr val="tx1"/>
                          </a:solidFill>
                          <a:latin typeface="Calibri Light" panose="020F0302020204030204" pitchFamily="34" charset="0"/>
                        </a:rPr>
                        <a:t> pm</a:t>
                      </a:r>
                      <a:endParaRPr lang="en-US" sz="1200" dirty="0">
                        <a:solidFill>
                          <a:schemeClr val="tx1"/>
                        </a:solidFill>
                        <a:latin typeface="Calibri Light" panose="020F0302020204030204" pitchFamily="34" charset="0"/>
                      </a:endParaRPr>
                    </a:p>
                  </a:txBody>
                  <a:tcPr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Lunch</a:t>
                      </a:r>
                    </a:p>
                  </a:txBody>
                  <a:tcPr anchor="ctr">
                    <a:lnL>
                      <a:noFill/>
                    </a:lnL>
                    <a:lnR>
                      <a:noFill/>
                    </a:lnR>
                    <a:lnT>
                      <a:noFill/>
                    </a:lnT>
                    <a:lnB w="25400" cmpd="sng">
                      <a:noFill/>
                    </a:lnB>
                    <a:lnTlToBr w="12700" cmpd="sng">
                      <a:noFill/>
                      <a:prstDash val="solid"/>
                    </a:lnTlToBr>
                    <a:lnBlToTr w="12700" cmpd="sng">
                      <a:noFill/>
                      <a:prstDash val="solid"/>
                    </a:lnBlToTr>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803984535"/>
              </p:ext>
            </p:extLst>
          </p:nvPr>
        </p:nvGraphicFramePr>
        <p:xfrm>
          <a:off x="4721352" y="1295400"/>
          <a:ext cx="4194048" cy="3963416"/>
        </p:xfrm>
        <a:graphic>
          <a:graphicData uri="http://schemas.openxmlformats.org/drawingml/2006/table">
            <a:tbl>
              <a:tblPr firstRow="1" bandRow="1">
                <a:tableStyleId>{74C1A8A3-306A-4EB7-A6B1-4F7E0EB9C5D6}</a:tableStyleId>
              </a:tblPr>
              <a:tblGrid>
                <a:gridCol w="841248"/>
                <a:gridCol w="3352800"/>
              </a:tblGrid>
              <a:tr h="301752">
                <a:tc>
                  <a:txBody>
                    <a:bodyPr/>
                    <a:lstStyle/>
                    <a:p>
                      <a:pPr marL="0" indent="0">
                        <a:buFont typeface="Arial" panose="020B0604020202020204" pitchFamily="34" charset="0"/>
                        <a:buNone/>
                      </a:pPr>
                      <a:r>
                        <a:rPr lang="en-US" sz="1400" b="0" dirty="0" smtClean="0">
                          <a:latin typeface="Cambria" panose="02040503050406030204" pitchFamily="18" charset="0"/>
                        </a:rPr>
                        <a:t>Time</a:t>
                      </a:r>
                      <a:endParaRPr lang="en-US" sz="1400" b="0" dirty="0">
                        <a:latin typeface="Cambria" panose="02040503050406030204" pitchFamily="18" charset="0"/>
                      </a:endParaRPr>
                    </a:p>
                  </a:txBody>
                  <a:tcPr anchor="ctr">
                    <a:lnL>
                      <a:noFill/>
                    </a:lnL>
                    <a:lnR>
                      <a:noFill/>
                    </a:lnR>
                    <a:lnT w="25400" cmpd="sng">
                      <a:noFill/>
                    </a:lnT>
                    <a:lnB w="25400" cmpd="sng">
                      <a:noFill/>
                    </a:lnB>
                    <a:lnTlToBr w="12700" cmpd="sng">
                      <a:noFill/>
                      <a:prstDash val="solid"/>
                    </a:lnTlToBr>
                    <a:lnBlToTr w="12700" cmpd="sng">
                      <a:noFill/>
                      <a:prstDash val="solid"/>
                    </a:lnBlToTr>
                    <a:solidFill>
                      <a:srgbClr val="2A5877"/>
                    </a:solidFill>
                  </a:tcPr>
                </a:tc>
                <a:tc>
                  <a:txBody>
                    <a:bodyPr/>
                    <a:lstStyle/>
                    <a:p>
                      <a:pPr marL="0" indent="0">
                        <a:buFont typeface="Arial" panose="020B0604020202020204" pitchFamily="34" charset="0"/>
                        <a:buNone/>
                      </a:pPr>
                      <a:r>
                        <a:rPr lang="en-US" sz="1400" b="0" dirty="0" smtClean="0">
                          <a:latin typeface="Cambria" panose="02040503050406030204" pitchFamily="18" charset="0"/>
                        </a:rPr>
                        <a:t>Item</a:t>
                      </a:r>
                      <a:endParaRPr lang="en-US" sz="1400" b="0" dirty="0">
                        <a:latin typeface="Cambria" panose="02040503050406030204" pitchFamily="18" charset="0"/>
                      </a:endParaRPr>
                    </a:p>
                  </a:txBody>
                  <a:tcPr anchor="ctr">
                    <a:lnL>
                      <a:noFill/>
                    </a:lnL>
                    <a:lnR>
                      <a:noFill/>
                    </a:lnR>
                    <a:lnT w="25400" cmpd="sng">
                      <a:noFill/>
                    </a:lnT>
                    <a:lnB w="25400" cmpd="sng">
                      <a:noFill/>
                    </a:lnB>
                    <a:lnTlToBr w="12700" cmpd="sng">
                      <a:noFill/>
                      <a:prstDash val="solid"/>
                    </a:lnTlToBr>
                    <a:lnBlToTr w="12700" cmpd="sng">
                      <a:noFill/>
                      <a:prstDash val="solid"/>
                    </a:lnBlToTr>
                    <a:solidFill>
                      <a:srgbClr val="2A5877"/>
                    </a:solidFill>
                  </a:tcPr>
                </a:tc>
              </a:tr>
              <a:tr h="301752">
                <a:tc>
                  <a:txBody>
                    <a:bodyPr/>
                    <a:lstStyle/>
                    <a:p>
                      <a:pPr marL="0" indent="0">
                        <a:buFont typeface="Arial" panose="020B0604020202020204" pitchFamily="34" charset="0"/>
                        <a:buNone/>
                      </a:pP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1:00 pm</a:t>
                      </a:r>
                      <a:endParaRPr lang="en-US" sz="1200" dirty="0">
                        <a:solidFill>
                          <a:schemeClr val="tx1"/>
                        </a:solidFill>
                        <a:latin typeface="Calibri Light" panose="020F0302020204030204" pitchFamily="34" charset="0"/>
                      </a:endParaRPr>
                    </a:p>
                  </a:txBody>
                  <a:tcPr>
                    <a:lnL>
                      <a:noFill/>
                    </a:lnL>
                    <a:lnR>
                      <a:noFill/>
                    </a:lnR>
                    <a:lnT w="25400" cmpd="sng">
                      <a:noFill/>
                    </a:lnT>
                    <a:lnB>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CTD Intro </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ACTIVITY: </a:t>
                      </a: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Oceanographic Yo-Yo </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endPar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Ocean Explorer and </a:t>
                      </a:r>
                      <a:r>
                        <a:rPr kumimoji="0" lang="en-US" altLang="en-US" sz="1200" b="0" i="1"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Okeanos Explorer </a:t>
                      </a: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Web Sites/Recent Expeditions/Digital Atlas</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endPar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ROVs Intro </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ACTIVITY:</a:t>
                      </a: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 Invent a Robot</a:t>
                      </a:r>
                      <a:endParaRPr lang="en-US" sz="1200" b="0" dirty="0">
                        <a:solidFill>
                          <a:schemeClr val="tx1"/>
                        </a:solidFill>
                        <a:latin typeface="Calibri Light" panose="020F0302020204030204" pitchFamily="34" charset="0"/>
                      </a:endParaRPr>
                    </a:p>
                  </a:txBody>
                  <a:tcPr anchor="ctr">
                    <a:lnL>
                      <a:noFill/>
                    </a:lnL>
                    <a:lnR>
                      <a:noFill/>
                    </a:lnR>
                    <a:lnT w="25400" cmpd="sng">
                      <a:noFill/>
                    </a:lnT>
                    <a:lnB>
                      <a:noFill/>
                    </a:lnB>
                    <a:lnTlToBr w="12700" cmpd="sng">
                      <a:noFill/>
                      <a:prstDash val="solid"/>
                    </a:lnTlToBr>
                    <a:lnBlToTr w="12700" cmpd="sng">
                      <a:noFill/>
                      <a:prstDash val="solid"/>
                    </a:lnBlToTr>
                    <a:noFill/>
                  </a:tcPr>
                </a:tc>
              </a:tr>
              <a:tr h="301752">
                <a:tc>
                  <a:txBody>
                    <a:bodyPr/>
                    <a:lstStyle/>
                    <a:p>
                      <a:pPr marL="0" indent="0">
                        <a:buFont typeface="Arial" panose="020B0604020202020204" pitchFamily="34" charset="0"/>
                        <a:buNone/>
                      </a:pP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2:30 pm</a:t>
                      </a:r>
                      <a:endParaRPr lang="en-US" sz="1200" dirty="0">
                        <a:solidFill>
                          <a:schemeClr val="tx1"/>
                        </a:solidFill>
                        <a:latin typeface="Calibri Light" panose="020F030202020403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Group Planning and Reflection</a:t>
                      </a:r>
                    </a:p>
                  </a:txBody>
                  <a:tcPr>
                    <a:lnL>
                      <a:noFill/>
                    </a:lnL>
                    <a:lnR>
                      <a:noFill/>
                    </a:lnR>
                    <a:lnT>
                      <a:noFill/>
                    </a:lnT>
                    <a:lnB>
                      <a:noFill/>
                    </a:lnB>
                    <a:lnTlToBr w="12700" cmpd="sng">
                      <a:noFill/>
                      <a:prstDash val="solid"/>
                    </a:lnTlToBr>
                    <a:lnBlToTr w="12700" cmpd="sng">
                      <a:noFill/>
                      <a:prstDash val="solid"/>
                    </a:lnBlToTr>
                    <a:noFill/>
                  </a:tcPr>
                </a:tc>
              </a:tr>
              <a:tr h="301752">
                <a:tc>
                  <a:txBody>
                    <a:bodyPr/>
                    <a:lstStyle/>
                    <a:p>
                      <a:pPr marL="0" indent="0">
                        <a:buFont typeface="Arial" panose="020B0604020202020204" pitchFamily="34" charset="0"/>
                        <a:buNone/>
                      </a:pPr>
                      <a:r>
                        <a:rPr lang="en-US" sz="1200" dirty="0" smtClean="0">
                          <a:solidFill>
                            <a:schemeClr val="tx1"/>
                          </a:solidFill>
                          <a:latin typeface="Calibri Light" panose="020F0302020204030204" pitchFamily="34" charset="0"/>
                        </a:rPr>
                        <a:t>2:50 pm</a:t>
                      </a:r>
                      <a:endParaRPr lang="en-US" sz="1200" dirty="0">
                        <a:solidFill>
                          <a:schemeClr val="tx1"/>
                        </a:solidFill>
                        <a:latin typeface="Calibri Light" panose="020F0302020204030204" pitchFamily="34" charset="0"/>
                      </a:endParaRPr>
                    </a:p>
                  </a:txBody>
                  <a:tcPr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200" dirty="0" smtClean="0">
                          <a:solidFill>
                            <a:schemeClr val="tx1"/>
                          </a:solidFill>
                          <a:latin typeface="Calibri Light" panose="020F0302020204030204" pitchFamily="34" charset="0"/>
                        </a:rPr>
                        <a:t>Break</a:t>
                      </a:r>
                      <a:endParaRPr lang="en-US" sz="1200" dirty="0">
                        <a:solidFill>
                          <a:schemeClr val="tx1"/>
                        </a:solidFill>
                        <a:latin typeface="Calibri Light" panose="020F0302020204030204" pitchFamily="34" charset="0"/>
                      </a:endParaRPr>
                    </a:p>
                  </a:txBody>
                  <a:tcPr anchor="ctr">
                    <a:lnL>
                      <a:noFill/>
                    </a:lnL>
                    <a:lnR>
                      <a:noFill/>
                    </a:lnR>
                    <a:lnT>
                      <a:noFill/>
                    </a:lnT>
                    <a:lnB w="25400" cmpd="sng">
                      <a:noFill/>
                    </a:lnB>
                    <a:lnTlToBr w="12700" cmpd="sng">
                      <a:noFill/>
                      <a:prstDash val="solid"/>
                    </a:lnTlToBr>
                    <a:lnBlToTr w="12700" cmpd="sng">
                      <a:noFill/>
                      <a:prstDash val="solid"/>
                    </a:lnBlToTr>
                    <a:noFill/>
                  </a:tcPr>
                </a:tc>
              </a:tr>
              <a:tr h="370840">
                <a:tc>
                  <a:txBody>
                    <a:bodyPr/>
                    <a:lstStyle/>
                    <a:p>
                      <a:pPr marL="0" indent="0">
                        <a:buFont typeface="Arial" panose="020B0604020202020204" pitchFamily="34" charset="0"/>
                        <a:buNone/>
                      </a:pPr>
                      <a:r>
                        <a:rPr lang="en-US" sz="1200" dirty="0" smtClean="0">
                          <a:solidFill>
                            <a:schemeClr val="tx1"/>
                          </a:solidFill>
                          <a:latin typeface="Calibri Light" panose="020F0302020204030204" pitchFamily="34" charset="0"/>
                        </a:rPr>
                        <a:t>3:00 pm</a:t>
                      </a:r>
                      <a:endParaRPr lang="en-US" sz="1200" dirty="0">
                        <a:solidFill>
                          <a:schemeClr val="tx1"/>
                        </a:solidFill>
                        <a:latin typeface="Calibri Light" panose="020F0302020204030204" pitchFamily="34" charset="0"/>
                      </a:endParaRPr>
                    </a:p>
                  </a:txBody>
                  <a:tcPr>
                    <a:lnL>
                      <a:noFill/>
                    </a:lnL>
                    <a:lnR>
                      <a:noFill/>
                    </a:lnR>
                    <a:lnT>
                      <a:noFill/>
                    </a:lnT>
                    <a:lnB w="254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smtClean="0">
                          <a:ln>
                            <a:noFill/>
                          </a:ln>
                          <a:solidFill>
                            <a:schemeClr val="tx1"/>
                          </a:solidFill>
                          <a:effectLst/>
                          <a:uLnTx/>
                          <a:uFillTx/>
                          <a:latin typeface="Calibri Light" panose="020F0302020204030204" pitchFamily="34" charset="0"/>
                          <a:ea typeface="+mn-ea"/>
                          <a:cs typeface="Arial" panose="020B0604020202020204" pitchFamily="34" charset="0"/>
                        </a:rPr>
                        <a:t>Telepresence &amp; Event Log Discussion</a:t>
                      </a:r>
                    </a:p>
                    <a:p>
                      <a:pPr marL="0" indent="0">
                        <a:spcBef>
                          <a:spcPts val="100"/>
                        </a:spcBef>
                        <a:buFont typeface="Arial" panose="020B0604020202020204" pitchFamily="34" charset="0"/>
                        <a:buNone/>
                      </a:pPr>
                      <a:r>
                        <a:rPr lang="en-US" altLang="en-US" sz="1200" b="1" dirty="0" smtClean="0">
                          <a:solidFill>
                            <a:schemeClr val="tx1"/>
                          </a:solidFill>
                          <a:latin typeface="Calibri Light" panose="020F0302020204030204" pitchFamily="34" charset="0"/>
                          <a:cs typeface="Arial" panose="020B0604020202020204" pitchFamily="34" charset="0"/>
                        </a:rPr>
                        <a:t>ACTIVITY: </a:t>
                      </a:r>
                      <a:r>
                        <a:rPr lang="en-US" altLang="en-US" sz="1200" b="0" dirty="0" smtClean="0">
                          <a:solidFill>
                            <a:schemeClr val="tx1"/>
                          </a:solidFill>
                          <a:latin typeface="Calibri Light" panose="020F0302020204030204" pitchFamily="34" charset="0"/>
                          <a:cs typeface="Arial" panose="020B0604020202020204" pitchFamily="34" charset="0"/>
                        </a:rPr>
                        <a:t>What </a:t>
                      </a:r>
                      <a:r>
                        <a:rPr lang="en-US" altLang="en-US" sz="1200" b="0" i="1" dirty="0" smtClean="0">
                          <a:solidFill>
                            <a:schemeClr val="tx1"/>
                          </a:solidFill>
                          <a:latin typeface="Calibri Light" panose="020F0302020204030204" pitchFamily="34" charset="0"/>
                          <a:cs typeface="Arial" panose="020B0604020202020204" pitchFamily="34" charset="0"/>
                        </a:rPr>
                        <a:t>Little </a:t>
                      </a:r>
                      <a:r>
                        <a:rPr lang="en-US" altLang="en-US" sz="1200" b="0" i="1" dirty="0" err="1" smtClean="0">
                          <a:solidFill>
                            <a:schemeClr val="tx1"/>
                          </a:solidFill>
                          <a:latin typeface="Calibri Light" panose="020F0302020204030204" pitchFamily="34" charset="0"/>
                          <a:cs typeface="Arial" panose="020B0604020202020204" pitchFamily="34" charset="0"/>
                        </a:rPr>
                        <a:t>Herc</a:t>
                      </a:r>
                      <a:r>
                        <a:rPr lang="en-US" altLang="en-US" sz="1200" b="0" i="1" dirty="0" smtClean="0">
                          <a:solidFill>
                            <a:schemeClr val="tx1"/>
                          </a:solidFill>
                          <a:latin typeface="Calibri Light" panose="020F0302020204030204" pitchFamily="34" charset="0"/>
                          <a:cs typeface="Arial" panose="020B0604020202020204" pitchFamily="34" charset="0"/>
                        </a:rPr>
                        <a:t> </a:t>
                      </a:r>
                      <a:r>
                        <a:rPr lang="en-US" altLang="en-US" sz="1200" b="0" dirty="0" smtClean="0">
                          <a:solidFill>
                            <a:schemeClr val="tx1"/>
                          </a:solidFill>
                          <a:latin typeface="Calibri Light" panose="020F0302020204030204" pitchFamily="34" charset="0"/>
                          <a:cs typeface="Arial" panose="020B0604020202020204" pitchFamily="34" charset="0"/>
                        </a:rPr>
                        <a:t>Saw </a:t>
                      </a:r>
                    </a:p>
                    <a:p>
                      <a:pPr marL="0" indent="0">
                        <a:spcBef>
                          <a:spcPts val="100"/>
                        </a:spcBef>
                        <a:buFont typeface="Arial" panose="020B0604020202020204" pitchFamily="34" charset="0"/>
                        <a:buNone/>
                      </a:pPr>
                      <a:r>
                        <a:rPr lang="en-US" altLang="en-US" sz="1200" b="0" dirty="0" smtClean="0">
                          <a:solidFill>
                            <a:schemeClr val="tx1"/>
                          </a:solidFill>
                          <a:latin typeface="Calibri Light" panose="020F0302020204030204" pitchFamily="34" charset="0"/>
                          <a:cs typeface="Arial" panose="020B0604020202020204" pitchFamily="34" charset="0"/>
                        </a:rPr>
                        <a:t>Discuss Exploring Live! Lesson</a:t>
                      </a:r>
                    </a:p>
                  </a:txBody>
                  <a:tcPr anchor="ctr">
                    <a:lnL>
                      <a:noFill/>
                    </a:lnL>
                    <a:lnR>
                      <a:noFill/>
                    </a:lnR>
                    <a:lnT>
                      <a:noFill/>
                    </a:lnT>
                    <a:lnB w="25400" cmpd="sng">
                      <a:noFill/>
                    </a:lnB>
                    <a:lnTlToBr w="12700" cmpd="sng">
                      <a:noFill/>
                      <a:prstDash val="solid"/>
                    </a:lnTlToBr>
                    <a:lnBlToTr w="12700" cmpd="sng">
                      <a:noFill/>
                      <a:prstDash val="solid"/>
                    </a:lnBlToTr>
                    <a:noFill/>
                  </a:tcPr>
                </a:tc>
              </a:tr>
              <a:tr h="301752">
                <a:tc>
                  <a:txBody>
                    <a:bodyPr/>
                    <a:lstStyle/>
                    <a:p>
                      <a:pPr marL="0" indent="0">
                        <a:buFont typeface="Arial" panose="020B0604020202020204" pitchFamily="34" charset="0"/>
                        <a:buNone/>
                      </a:pPr>
                      <a:r>
                        <a:rPr lang="en-US" sz="1200" dirty="0" smtClean="0">
                          <a:solidFill>
                            <a:schemeClr val="tx1"/>
                          </a:solidFill>
                          <a:latin typeface="Calibri Light" panose="020F0302020204030204" pitchFamily="34" charset="0"/>
                        </a:rPr>
                        <a:t>3:45 pm</a:t>
                      </a:r>
                      <a:endParaRPr lang="en-US" sz="1200" dirty="0">
                        <a:solidFill>
                          <a:schemeClr val="tx1"/>
                        </a:solidFill>
                        <a:latin typeface="Calibri Light" panose="020F0302020204030204" pitchFamily="34" charset="0"/>
                      </a:endParaRPr>
                    </a:p>
                  </a:txBody>
                  <a:tcPr>
                    <a:lnL>
                      <a:noFill/>
                    </a:lnL>
                    <a:lnR>
                      <a:noFill/>
                    </a:lnR>
                    <a:lnT>
                      <a:noFill/>
                    </a:lnT>
                    <a:lnB w="25400" cmpd="sng">
                      <a:noFill/>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200" dirty="0" smtClean="0">
                          <a:solidFill>
                            <a:schemeClr val="tx1"/>
                          </a:solidFill>
                          <a:latin typeface="Calibri Light" panose="020F0302020204030204" pitchFamily="34" charset="0"/>
                        </a:rPr>
                        <a:t>Reflections/Post-surveys/ Certificates of Participation</a:t>
                      </a:r>
                    </a:p>
                  </a:txBody>
                  <a:tcPr anchor="ctr">
                    <a:lnL>
                      <a:noFill/>
                    </a:lnL>
                    <a:lnR>
                      <a:noFill/>
                    </a:lnR>
                    <a:lnT>
                      <a:noFill/>
                    </a:lnT>
                    <a:lnB w="25400" cmpd="sng">
                      <a:noFill/>
                    </a:lnB>
                    <a:lnTlToBr w="12700" cmpd="sng">
                      <a:noFill/>
                      <a:prstDash val="solid"/>
                    </a:lnTlToBr>
                    <a:lnBlToTr w="12700" cmpd="sng">
                      <a:noFill/>
                      <a:prstDash val="solid"/>
                    </a:lnBlToTr>
                    <a:noFill/>
                  </a:tcPr>
                </a:tc>
              </a:tr>
              <a:tr h="301752">
                <a:tc>
                  <a:txBody>
                    <a:bodyPr/>
                    <a:lstStyle/>
                    <a:p>
                      <a:pPr marL="0" indent="0">
                        <a:buFont typeface="Arial" panose="020B0604020202020204" pitchFamily="34" charset="0"/>
                        <a:buNone/>
                      </a:pPr>
                      <a:r>
                        <a:rPr lang="en-US" sz="1200" dirty="0" smtClean="0">
                          <a:solidFill>
                            <a:schemeClr val="tx1"/>
                          </a:solidFill>
                          <a:latin typeface="Calibri Light" panose="020F0302020204030204" pitchFamily="34" charset="0"/>
                        </a:rPr>
                        <a:t>4:00 pm</a:t>
                      </a:r>
                      <a:endParaRPr lang="en-US" sz="1200" dirty="0">
                        <a:solidFill>
                          <a:schemeClr val="tx1"/>
                        </a:solidFill>
                        <a:latin typeface="Calibri Light" panose="020F0302020204030204" pitchFamily="34" charset="0"/>
                      </a:endParaRPr>
                    </a:p>
                  </a:txBody>
                  <a:tcPr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200" dirty="0" smtClean="0">
                          <a:solidFill>
                            <a:schemeClr val="tx1"/>
                          </a:solidFill>
                          <a:latin typeface="Calibri Light" panose="020F0302020204030204" pitchFamily="34" charset="0"/>
                        </a:rPr>
                        <a:t>Adjourn</a:t>
                      </a:r>
                    </a:p>
                  </a:txBody>
                  <a:tcPr anchor="ctr">
                    <a:lnL>
                      <a:noFill/>
                    </a:lnL>
                    <a:lnR>
                      <a:noFill/>
                    </a:lnR>
                    <a:lnT>
                      <a:noFill/>
                    </a:lnT>
                    <a:lnB w="254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886623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Ocean Energy</a:t>
            </a:r>
            <a:endParaRPr lang="en-US" dirty="0"/>
          </a:p>
        </p:txBody>
      </p:sp>
      <p:sp>
        <p:nvSpPr>
          <p:cNvPr id="5" name="Content Placeholder 4"/>
          <p:cNvSpPr>
            <a:spLocks noGrp="1"/>
          </p:cNvSpPr>
          <p:nvPr>
            <p:ph idx="1"/>
          </p:nvPr>
        </p:nvSpPr>
        <p:spPr/>
        <p:txBody>
          <a:bodyPr>
            <a:normAutofit/>
          </a:bodyPr>
          <a:lstStyle/>
          <a:p>
            <a:r>
              <a:rPr lang="en-US" sz="1800" dirty="0" smtClean="0">
                <a:solidFill>
                  <a:schemeClr val="tx1"/>
                </a:solidFill>
                <a:latin typeface="Cambria" panose="02040503050406030204" pitchFamily="18" charset="0"/>
              </a:rPr>
              <a:t>Waves:</a:t>
            </a:r>
            <a:r>
              <a:rPr lang="en-US" sz="1800" dirty="0" smtClean="0">
                <a:solidFill>
                  <a:schemeClr val="tx1"/>
                </a:solidFill>
              </a:rPr>
              <a:t>		Highest </a:t>
            </a:r>
            <a:r>
              <a:rPr lang="en-US" sz="1800" dirty="0">
                <a:solidFill>
                  <a:schemeClr val="tx1"/>
                </a:solidFill>
              </a:rPr>
              <a:t>energy density of any renewable </a:t>
            </a:r>
            <a:r>
              <a:rPr lang="en-US" sz="1800" dirty="0" smtClean="0">
                <a:solidFill>
                  <a:schemeClr val="tx1"/>
                </a:solidFill>
              </a:rPr>
              <a:t>resource</a:t>
            </a:r>
            <a:endParaRPr lang="en-US" sz="1800" dirty="0">
              <a:solidFill>
                <a:schemeClr val="tx1"/>
              </a:solidFill>
            </a:endParaRPr>
          </a:p>
          <a:p>
            <a:r>
              <a:rPr lang="en-US" sz="1800" dirty="0">
                <a:solidFill>
                  <a:schemeClr val="tx1"/>
                </a:solidFill>
                <a:latin typeface="Cambria" panose="02040503050406030204" pitchFamily="18" charset="0"/>
              </a:rPr>
              <a:t>Tides (dams</a:t>
            </a:r>
            <a:r>
              <a:rPr lang="en-US" sz="1800" dirty="0" smtClean="0">
                <a:solidFill>
                  <a:schemeClr val="tx1"/>
                </a:solidFill>
                <a:latin typeface="Cambria" panose="02040503050406030204" pitchFamily="18" charset="0"/>
              </a:rPr>
              <a:t>):</a:t>
            </a:r>
            <a:r>
              <a:rPr lang="en-US" sz="1800" dirty="0" smtClean="0">
                <a:solidFill>
                  <a:schemeClr val="tx1"/>
                </a:solidFill>
              </a:rPr>
              <a:t>	16-24 </a:t>
            </a:r>
            <a:r>
              <a:rPr lang="en-US" sz="1800" dirty="0">
                <a:solidFill>
                  <a:schemeClr val="tx1"/>
                </a:solidFill>
              </a:rPr>
              <a:t>foot tidal range needed to be </a:t>
            </a:r>
            <a:r>
              <a:rPr lang="en-US" sz="1800" dirty="0" smtClean="0">
                <a:solidFill>
                  <a:schemeClr val="tx1"/>
                </a:solidFill>
              </a:rPr>
              <a:t>economical</a:t>
            </a:r>
            <a:endParaRPr lang="en-US" sz="1800" dirty="0">
              <a:solidFill>
                <a:schemeClr val="tx1"/>
              </a:solidFill>
            </a:endParaRPr>
          </a:p>
          <a:p>
            <a:r>
              <a:rPr lang="en-US" sz="1800" dirty="0">
                <a:solidFill>
                  <a:schemeClr val="tx1"/>
                </a:solidFill>
                <a:latin typeface="Cambria" panose="02040503050406030204" pitchFamily="18" charset="0"/>
              </a:rPr>
              <a:t>Currents</a:t>
            </a:r>
            <a:r>
              <a:rPr lang="en-US" sz="1800" dirty="0" smtClean="0">
                <a:solidFill>
                  <a:schemeClr val="tx1"/>
                </a:solidFill>
                <a:latin typeface="Cambria" panose="02040503050406030204" pitchFamily="18" charset="0"/>
              </a:rPr>
              <a:t>:</a:t>
            </a:r>
            <a:r>
              <a:rPr lang="en-US" sz="1800" dirty="0" smtClean="0">
                <a:solidFill>
                  <a:schemeClr val="tx1"/>
                </a:solidFill>
              </a:rPr>
              <a:t>	1</a:t>
            </a:r>
            <a:r>
              <a:rPr lang="en-US" sz="1800" dirty="0">
                <a:solidFill>
                  <a:schemeClr val="tx1"/>
                </a:solidFill>
              </a:rPr>
              <a:t>% of Gulf Stream energy could power the state of Florida</a:t>
            </a:r>
            <a:r>
              <a:rPr lang="en-US" sz="1800" dirty="0" smtClean="0">
                <a:solidFill>
                  <a:schemeClr val="tx1"/>
                </a:solidFill>
              </a:rPr>
              <a:t>!</a:t>
            </a:r>
            <a:endParaRPr lang="en-US" sz="1800" dirty="0">
              <a:solidFill>
                <a:schemeClr val="tx1"/>
              </a:solidFill>
            </a:endParaRPr>
          </a:p>
          <a:p>
            <a:r>
              <a:rPr lang="en-US" sz="1800" dirty="0">
                <a:solidFill>
                  <a:schemeClr val="tx1"/>
                </a:solidFill>
                <a:latin typeface="Cambria" panose="02040503050406030204" pitchFamily="18" charset="0"/>
              </a:rPr>
              <a:t>OTEC (thermal</a:t>
            </a:r>
            <a:r>
              <a:rPr lang="en-US" sz="1800" dirty="0" smtClean="0">
                <a:solidFill>
                  <a:schemeClr val="tx1"/>
                </a:solidFill>
                <a:latin typeface="Cambria" panose="02040503050406030204" pitchFamily="18" charset="0"/>
              </a:rPr>
              <a:t>):</a:t>
            </a:r>
            <a:r>
              <a:rPr lang="en-US" sz="1800" dirty="0" smtClean="0">
                <a:solidFill>
                  <a:schemeClr val="tx1"/>
                </a:solidFill>
              </a:rPr>
              <a:t>	Solar </a:t>
            </a:r>
            <a:r>
              <a:rPr lang="en-US" sz="1800" dirty="0">
                <a:solidFill>
                  <a:schemeClr val="tx1"/>
                </a:solidFill>
              </a:rPr>
              <a:t>radiation absorbed by the ocean converted into </a:t>
            </a:r>
            <a:r>
              <a:rPr lang="en-US" sz="1800" dirty="0" smtClean="0">
                <a:solidFill>
                  <a:schemeClr val="tx1"/>
                </a:solidFill>
              </a:rPr>
              <a:t>electric</a:t>
            </a:r>
            <a:br>
              <a:rPr lang="en-US" sz="1800" dirty="0" smtClean="0">
                <a:solidFill>
                  <a:schemeClr val="tx1"/>
                </a:solidFill>
              </a:rPr>
            </a:br>
            <a:r>
              <a:rPr lang="en-US" sz="1800" dirty="0" smtClean="0">
                <a:solidFill>
                  <a:schemeClr val="tx1"/>
                </a:solidFill>
              </a:rPr>
              <a:t>		power (Ocean Thermal </a:t>
            </a:r>
            <a:r>
              <a:rPr lang="en-US" sz="1800" dirty="0">
                <a:solidFill>
                  <a:schemeClr val="tx1"/>
                </a:solidFill>
              </a:rPr>
              <a:t>Energy Conversion</a:t>
            </a:r>
            <a:r>
              <a:rPr lang="en-US" sz="1800" dirty="0" smtClean="0">
                <a:solidFill>
                  <a:schemeClr val="tx1"/>
                </a:solidFill>
              </a:rPr>
              <a:t>)</a:t>
            </a:r>
            <a:endParaRPr lang="en-US" sz="1800" dirty="0">
              <a:solidFill>
                <a:schemeClr val="tx1"/>
              </a:solidFill>
            </a:endParaRPr>
          </a:p>
          <a:p>
            <a:r>
              <a:rPr lang="en-US" sz="1800" dirty="0">
                <a:solidFill>
                  <a:schemeClr val="tx1"/>
                </a:solidFill>
                <a:latin typeface="Cambria" panose="02040503050406030204" pitchFamily="18" charset="0"/>
              </a:rPr>
              <a:t>Wind</a:t>
            </a:r>
            <a:r>
              <a:rPr lang="en-US" sz="1800" dirty="0" smtClean="0">
                <a:solidFill>
                  <a:schemeClr val="tx1"/>
                </a:solidFill>
                <a:latin typeface="Cambria" panose="02040503050406030204" pitchFamily="18" charset="0"/>
              </a:rPr>
              <a:t>:</a:t>
            </a:r>
            <a:r>
              <a:rPr lang="en-US" sz="1800" dirty="0" smtClean="0">
                <a:solidFill>
                  <a:schemeClr val="tx1"/>
                </a:solidFill>
              </a:rPr>
              <a:t>		Turbines</a:t>
            </a:r>
            <a:r>
              <a:rPr lang="en-US" sz="1800" dirty="0">
                <a:solidFill>
                  <a:schemeClr val="tx1"/>
                </a:solidFill>
              </a:rPr>
              <a:t>; offshore winds stronger than on land</a:t>
            </a:r>
          </a:p>
          <a:p>
            <a:endParaRPr lang="en-US" dirty="0"/>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27" y="3581400"/>
            <a:ext cx="2590599" cy="175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urrentturb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1046" y="3581400"/>
            <a:ext cx="2346481" cy="175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4600" y="3581400"/>
            <a:ext cx="2532773" cy="175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57200" y="5410200"/>
            <a:ext cx="8382000" cy="381000"/>
          </a:xfrm>
          <a:prstGeom prst="rect">
            <a:avLst/>
          </a:prstGeom>
          <a:noFill/>
        </p:spPr>
        <p:txBody>
          <a:bodyPr wrap="square" rtlCol="0">
            <a:spAutoFit/>
          </a:bodyPr>
          <a:lstStyle/>
          <a:p>
            <a:r>
              <a:rPr lang="en-US" dirty="0">
                <a:latin typeface="Calibri Light" panose="020F0302020204030204" pitchFamily="34" charset="0"/>
              </a:rPr>
              <a:t>See Diving Deeper, pgs. 26-32 for detailed discussion</a:t>
            </a:r>
          </a:p>
        </p:txBody>
      </p:sp>
    </p:spTree>
    <p:extLst>
      <p:ext uri="{BB962C8B-B14F-4D97-AF65-F5344CB8AC3E}">
        <p14:creationId xmlns:p14="http://schemas.microsoft.com/office/powerpoint/2010/main" val="26373734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Methane Hydrates</a:t>
            </a:r>
            <a:endParaRPr lang="en-US" dirty="0"/>
          </a:p>
        </p:txBody>
      </p:sp>
      <p:sp>
        <p:nvSpPr>
          <p:cNvPr id="3" name="Content Placeholder 2"/>
          <p:cNvSpPr>
            <a:spLocks noGrp="1"/>
          </p:cNvSpPr>
          <p:nvPr>
            <p:ph idx="1"/>
          </p:nvPr>
        </p:nvSpPr>
        <p:spPr>
          <a:xfrm>
            <a:off x="457200" y="1295401"/>
            <a:ext cx="6248400" cy="4724399"/>
          </a:xfrm>
        </p:spPr>
        <p:txBody>
          <a:bodyPr>
            <a:noAutofit/>
          </a:bodyPr>
          <a:lstStyle/>
          <a:p>
            <a:pPr marL="457200" indent="-457200">
              <a:buFont typeface="Arial" panose="020B0604020202020204" pitchFamily="34" charset="0"/>
              <a:buChar char="•"/>
            </a:pPr>
            <a:r>
              <a:rPr lang="en-US" sz="3000" dirty="0" smtClean="0">
                <a:solidFill>
                  <a:schemeClr val="tx1"/>
                </a:solidFill>
              </a:rPr>
              <a:t>Frozen </a:t>
            </a:r>
            <a:r>
              <a:rPr lang="en-US" sz="3000" dirty="0">
                <a:solidFill>
                  <a:schemeClr val="tx1"/>
                </a:solidFill>
              </a:rPr>
              <a:t>water molecules </a:t>
            </a:r>
            <a:r>
              <a:rPr lang="en-US" sz="3000" dirty="0" smtClean="0">
                <a:solidFill>
                  <a:schemeClr val="tx1"/>
                </a:solidFill>
              </a:rPr>
              <a:t>which enclose </a:t>
            </a:r>
            <a:r>
              <a:rPr lang="en-US" sz="3000" dirty="0">
                <a:solidFill>
                  <a:schemeClr val="tx1"/>
                </a:solidFill>
              </a:rPr>
              <a:t>methane molecules; no </a:t>
            </a:r>
            <a:r>
              <a:rPr lang="en-US" sz="3000" dirty="0" smtClean="0">
                <a:solidFill>
                  <a:schemeClr val="tx1"/>
                </a:solidFill>
              </a:rPr>
              <a:t>bonds </a:t>
            </a:r>
            <a:r>
              <a:rPr lang="en-US" sz="3000" dirty="0">
                <a:solidFill>
                  <a:schemeClr val="tx1"/>
                </a:solidFill>
              </a:rPr>
              <a:t>between them = clathrate</a:t>
            </a:r>
          </a:p>
          <a:p>
            <a:pPr marL="457200" indent="-457200">
              <a:buFont typeface="Arial" panose="020B0604020202020204" pitchFamily="34" charset="0"/>
              <a:buChar char="•"/>
            </a:pPr>
            <a:r>
              <a:rPr lang="en-US" sz="3000" dirty="0" smtClean="0">
                <a:solidFill>
                  <a:schemeClr val="tx1"/>
                </a:solidFill>
              </a:rPr>
              <a:t>Formed </a:t>
            </a:r>
            <a:r>
              <a:rPr lang="en-US" sz="3000" dirty="0">
                <a:solidFill>
                  <a:schemeClr val="tx1"/>
                </a:solidFill>
              </a:rPr>
              <a:t>at low </a:t>
            </a:r>
            <a:r>
              <a:rPr lang="en-US" sz="3000" dirty="0" smtClean="0">
                <a:solidFill>
                  <a:schemeClr val="tx1"/>
                </a:solidFill>
              </a:rPr>
              <a:t>temperature, high </a:t>
            </a:r>
            <a:r>
              <a:rPr lang="en-US" sz="3000" dirty="0">
                <a:solidFill>
                  <a:schemeClr val="tx1"/>
                </a:solidFill>
              </a:rPr>
              <a:t>pressure</a:t>
            </a:r>
          </a:p>
          <a:p>
            <a:pPr marL="457200" indent="-457200">
              <a:buFont typeface="Arial" panose="020B0604020202020204" pitchFamily="34" charset="0"/>
              <a:buChar char="•"/>
            </a:pPr>
            <a:r>
              <a:rPr lang="en-US" sz="3000" dirty="0" smtClean="0">
                <a:solidFill>
                  <a:schemeClr val="tx1"/>
                </a:solidFill>
              </a:rPr>
              <a:t>May </a:t>
            </a:r>
            <a:r>
              <a:rPr lang="en-US" sz="3000" dirty="0">
                <a:solidFill>
                  <a:schemeClr val="tx1"/>
                </a:solidFill>
              </a:rPr>
              <a:t>contain twice the </a:t>
            </a:r>
            <a:r>
              <a:rPr lang="en-US" sz="3000" dirty="0" smtClean="0">
                <a:solidFill>
                  <a:schemeClr val="tx1"/>
                </a:solidFill>
              </a:rPr>
              <a:t>carbon in </a:t>
            </a:r>
            <a:r>
              <a:rPr lang="en-US" sz="3000" dirty="0">
                <a:solidFill>
                  <a:schemeClr val="tx1"/>
                </a:solidFill>
              </a:rPr>
              <a:t>all the coal, oil, and </a:t>
            </a:r>
            <a:r>
              <a:rPr lang="en-US" sz="3000" dirty="0" smtClean="0">
                <a:solidFill>
                  <a:schemeClr val="tx1"/>
                </a:solidFill>
              </a:rPr>
              <a:t>natural gas </a:t>
            </a:r>
            <a:r>
              <a:rPr lang="en-US" sz="3000" dirty="0">
                <a:solidFill>
                  <a:schemeClr val="tx1"/>
                </a:solidFill>
              </a:rPr>
              <a:t>combined!</a:t>
            </a:r>
          </a:p>
          <a:p>
            <a:pPr marL="457200" indent="-457200">
              <a:buFont typeface="Arial" panose="020B0604020202020204" pitchFamily="34" charset="0"/>
              <a:buChar char="•"/>
            </a:pPr>
            <a:r>
              <a:rPr lang="en-US" sz="3000" dirty="0" smtClean="0">
                <a:solidFill>
                  <a:schemeClr val="tx1"/>
                </a:solidFill>
              </a:rPr>
              <a:t>Burns </a:t>
            </a:r>
            <a:r>
              <a:rPr lang="en-US" sz="3000" dirty="0">
                <a:solidFill>
                  <a:schemeClr val="tx1"/>
                </a:solidFill>
              </a:rPr>
              <a:t>when lit!</a:t>
            </a:r>
          </a:p>
        </p:txBody>
      </p:sp>
      <p:pic>
        <p:nvPicPr>
          <p:cNvPr id="6" name="Picture 8" descr="methane5_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758905"/>
            <a:ext cx="1945426" cy="295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Close-up of methane hydrate observed at a depth of 1055m, near where bubble plumes were detected in previous sonar data. Methane hydrates, a hydrate patch and chemosynthetic communities were seen during today’s dive, but no active seepage was observ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1418592"/>
            <a:ext cx="1945426" cy="109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271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What’s the Big Deal?</a:t>
            </a:r>
            <a:br>
              <a:rPr lang="en-US" dirty="0" smtClean="0"/>
            </a:br>
            <a:r>
              <a:rPr lang="en-US" sz="2200" dirty="0" smtClean="0"/>
              <a:t>Section 4, page 147 (9-12)</a:t>
            </a:r>
            <a:endParaRPr lang="en-US" sz="2200" dirty="0"/>
          </a:p>
        </p:txBody>
      </p:sp>
      <p:sp>
        <p:nvSpPr>
          <p:cNvPr id="13" name="Content Placeholder 2"/>
          <p:cNvSpPr txBox="1">
            <a:spLocks/>
          </p:cNvSpPr>
          <p:nvPr/>
        </p:nvSpPr>
        <p:spPr>
          <a:xfrm>
            <a:off x="4800600" y="1295401"/>
            <a:ext cx="4038600" cy="4724399"/>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3200" kern="1200">
                <a:solidFill>
                  <a:srgbClr val="667A85"/>
                </a:solidFill>
                <a:latin typeface="Calibri Light" panose="020F0302020204030204" pitchFamily="34" charset="0"/>
                <a:ea typeface="+mn-ea"/>
                <a:cs typeface="+mn-cs"/>
              </a:defRPr>
            </a:lvl1pPr>
            <a:lvl2pPr marL="914400" indent="-457200" algn="l" defTabSz="914400" rtl="0" eaLnBrk="1" latinLnBrk="0" hangingPunct="1">
              <a:spcBef>
                <a:spcPct val="20000"/>
              </a:spcBef>
              <a:buFont typeface="Arial" panose="020B0604020202020204" pitchFamily="34" charset="0"/>
              <a:buChar char="•"/>
              <a:defRPr sz="2800" kern="1200">
                <a:solidFill>
                  <a:srgbClr val="667A85"/>
                </a:solidFill>
                <a:latin typeface="Calibri Light" panose="020F0302020204030204" pitchFamily="34" charset="0"/>
                <a:ea typeface="+mn-ea"/>
                <a:cs typeface="+mn-cs"/>
              </a:defRPr>
            </a:lvl2pPr>
            <a:lvl3pPr marL="1257300" indent="-342900" algn="l" defTabSz="914400" rtl="0" eaLnBrk="1" latinLnBrk="0" hangingPunct="1">
              <a:spcBef>
                <a:spcPct val="20000"/>
              </a:spcBef>
              <a:buFont typeface="Arial" panose="020B0604020202020204" pitchFamily="34" charset="0"/>
              <a:buChar char="•"/>
              <a:defRPr sz="2400" kern="1200">
                <a:solidFill>
                  <a:srgbClr val="667A85"/>
                </a:solidFill>
                <a:latin typeface="Calibri Light" panose="020F0302020204030204" pitchFamily="34" charset="0"/>
                <a:ea typeface="+mn-ea"/>
                <a:cs typeface="+mn-cs"/>
              </a:defRPr>
            </a:lvl3pPr>
            <a:lvl4pPr marL="1714500" indent="-342900" algn="l" defTabSz="914400" rtl="0" eaLnBrk="1" latinLnBrk="0" hangingPunct="1">
              <a:spcBef>
                <a:spcPct val="20000"/>
              </a:spcBef>
              <a:buFont typeface="Arial" panose="020B0604020202020204" pitchFamily="34" charset="0"/>
              <a:buChar char="•"/>
              <a:defRPr sz="2000" kern="1200">
                <a:solidFill>
                  <a:srgbClr val="667A85"/>
                </a:solidFill>
                <a:latin typeface="Calibri Light" panose="020F0302020204030204" pitchFamily="34" charset="0"/>
                <a:ea typeface="+mn-ea"/>
                <a:cs typeface="+mn-cs"/>
              </a:defRPr>
            </a:lvl4pPr>
            <a:lvl5pPr marL="2171700" indent="-342900" algn="l" defTabSz="914400" rtl="0" eaLnBrk="1" latinLnBrk="0" hangingPunct="1">
              <a:spcBef>
                <a:spcPct val="20000"/>
              </a:spcBef>
              <a:buFont typeface="Arial" panose="020B0604020202020204" pitchFamily="34" charset="0"/>
              <a:buChar char="•"/>
              <a:defRPr sz="2000" kern="1200">
                <a:solidFill>
                  <a:srgbClr val="667A85"/>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3000" dirty="0" smtClean="0">
                <a:solidFill>
                  <a:schemeClr val="tx1"/>
                </a:solidFill>
              </a:rPr>
              <a:t>Student research of methane hydrates</a:t>
            </a:r>
          </a:p>
          <a:p>
            <a:pPr marL="457200" indent="-457200">
              <a:buFont typeface="Arial" panose="020B0604020202020204" pitchFamily="34" charset="0"/>
              <a:buChar char="•"/>
            </a:pPr>
            <a:r>
              <a:rPr lang="en-US" sz="3000" dirty="0" smtClean="0">
                <a:solidFill>
                  <a:schemeClr val="tx1"/>
                </a:solidFill>
              </a:rPr>
              <a:t>Model building</a:t>
            </a:r>
            <a:endParaRPr lang="en-US" sz="3000" dirty="0">
              <a:solidFill>
                <a:schemeClr val="tx1"/>
              </a:solidFill>
            </a:endParaRPr>
          </a:p>
        </p:txBody>
      </p:sp>
      <p:pic>
        <p:nvPicPr>
          <p:cNvPr id="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82" y="1371600"/>
            <a:ext cx="4038600" cy="358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401782" y="5029200"/>
            <a:ext cx="2438400" cy="381000"/>
          </a:xfrm>
          <a:prstGeom prst="rect">
            <a:avLst/>
          </a:prstGeom>
          <a:noFill/>
        </p:spPr>
        <p:txBody>
          <a:bodyPr wrap="square" rtlCol="0">
            <a:spAutoFit/>
          </a:bodyPr>
          <a:lstStyle/>
          <a:p>
            <a:r>
              <a:rPr lang="en-US" dirty="0" smtClean="0">
                <a:solidFill>
                  <a:srgbClr val="667A85"/>
                </a:solidFill>
                <a:latin typeface="Calibri Light" panose="020F0302020204030204" pitchFamily="34" charset="0"/>
              </a:rPr>
              <a:t>Methane hydrate model</a:t>
            </a:r>
            <a:endParaRPr lang="en-US" dirty="0">
              <a:solidFill>
                <a:srgbClr val="667A85"/>
              </a:solidFill>
              <a:latin typeface="Calibri Light" panose="020F0302020204030204" pitchFamily="34" charset="0"/>
            </a:endParaRPr>
          </a:p>
        </p:txBody>
      </p:sp>
    </p:spTree>
    <p:extLst>
      <p:ext uri="{BB962C8B-B14F-4D97-AF65-F5344CB8AC3E}">
        <p14:creationId xmlns:p14="http://schemas.microsoft.com/office/powerpoint/2010/main" val="1276452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a Methane Hydrate Model</a:t>
            </a:r>
            <a:endParaRPr lang="en-US" dirty="0"/>
          </a:p>
        </p:txBody>
      </p:sp>
      <p:sp>
        <p:nvSpPr>
          <p:cNvPr id="4" name="Content Placeholder 3"/>
          <p:cNvSpPr>
            <a:spLocks noGrp="1"/>
          </p:cNvSpPr>
          <p:nvPr>
            <p:ph idx="1"/>
          </p:nvPr>
        </p:nvSpPr>
        <p:spPr>
          <a:xfrm>
            <a:off x="457200" y="1524001"/>
            <a:ext cx="8229600" cy="2743199"/>
          </a:xfrm>
        </p:spPr>
        <p:txBody>
          <a:bodyPr/>
          <a:lstStyle/>
          <a:p>
            <a:r>
              <a:rPr lang="en-US" dirty="0">
                <a:solidFill>
                  <a:schemeClr val="tx1"/>
                </a:solidFill>
              </a:rPr>
              <a:t>Follow directions on page 157, </a:t>
            </a:r>
            <a:r>
              <a:rPr lang="en-US" dirty="0" smtClean="0">
                <a:solidFill>
                  <a:schemeClr val="tx1"/>
                </a:solidFill>
              </a:rPr>
              <a:t>Steps </a:t>
            </a:r>
            <a:r>
              <a:rPr lang="en-US" dirty="0">
                <a:solidFill>
                  <a:schemeClr val="tx1"/>
                </a:solidFill>
              </a:rPr>
              <a:t>3-6</a:t>
            </a:r>
            <a:r>
              <a:rPr lang="en-US" dirty="0" smtClean="0">
                <a:solidFill>
                  <a:schemeClr val="tx1"/>
                </a:solidFill>
              </a:rPr>
              <a:t>.</a:t>
            </a:r>
            <a:endParaRPr lang="en-US"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164" y="2819400"/>
            <a:ext cx="2642079" cy="1981559"/>
          </a:xfrm>
          <a:prstGeom prst="rect">
            <a:avLst/>
          </a:prstGeom>
          <a:noFill/>
          <a:ln>
            <a:no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3882" y="2819400"/>
            <a:ext cx="2642079" cy="1981559"/>
          </a:xfrm>
          <a:prstGeom prst="rect">
            <a:avLst/>
          </a:prstGeom>
          <a:noFill/>
          <a:ln>
            <a:noFill/>
          </a:ln>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2819400"/>
            <a:ext cx="2231597" cy="198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9027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as plume rising from the base of a large, amphitheater-like fe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19200"/>
            <a:ext cx="6667500" cy="480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88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8102" y="3886200"/>
            <a:ext cx="2967796" cy="202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640" y="1572913"/>
            <a:ext cx="2973060" cy="201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4041" y="1600200"/>
            <a:ext cx="2978320" cy="196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9278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Cold Seep Discoveries</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76" y="1600200"/>
            <a:ext cx="6428724"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510" y="3200400"/>
            <a:ext cx="3741490" cy="2662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06895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Ocean Health</a:t>
            </a:r>
            <a:endParaRPr lang="en-US" dirty="0"/>
          </a:p>
        </p:txBody>
      </p:sp>
      <p:sp>
        <p:nvSpPr>
          <p:cNvPr id="5" name="Content Placeholder 4"/>
          <p:cNvSpPr>
            <a:spLocks noGrp="1"/>
          </p:cNvSpPr>
          <p:nvPr>
            <p:ph idx="1"/>
          </p:nvPr>
        </p:nvSpPr>
        <p:spPr/>
        <p:txBody>
          <a:bodyPr>
            <a:normAutofit/>
          </a:bodyPr>
          <a:lstStyle/>
          <a:p>
            <a:r>
              <a:rPr lang="en-US" sz="2800" dirty="0">
                <a:solidFill>
                  <a:schemeClr val="tx1"/>
                </a:solidFill>
              </a:rPr>
              <a:t>Known, familiar threats to our ocean:</a:t>
            </a:r>
          </a:p>
          <a:p>
            <a:pPr marL="457200" indent="-457200">
              <a:buFont typeface="Arial" panose="020B0604020202020204" pitchFamily="34" charset="0"/>
              <a:buChar char="•"/>
            </a:pPr>
            <a:r>
              <a:rPr lang="en-US" sz="2800" dirty="0" smtClean="0">
                <a:solidFill>
                  <a:schemeClr val="tx1"/>
                </a:solidFill>
              </a:rPr>
              <a:t>Over-exploitation </a:t>
            </a:r>
            <a:r>
              <a:rPr lang="en-US" sz="2800" dirty="0">
                <a:solidFill>
                  <a:schemeClr val="tx1"/>
                </a:solidFill>
              </a:rPr>
              <a:t>of larger species; overfishing</a:t>
            </a:r>
          </a:p>
          <a:p>
            <a:pPr marL="457200" indent="-457200">
              <a:buFont typeface="Arial" panose="020B0604020202020204" pitchFamily="34" charset="0"/>
              <a:buChar char="•"/>
            </a:pPr>
            <a:r>
              <a:rPr lang="en-US" sz="2800" dirty="0" smtClean="0">
                <a:solidFill>
                  <a:schemeClr val="tx1"/>
                </a:solidFill>
              </a:rPr>
              <a:t>Destruction </a:t>
            </a:r>
            <a:r>
              <a:rPr lang="en-US" sz="2800" dirty="0">
                <a:solidFill>
                  <a:schemeClr val="tx1"/>
                </a:solidFill>
              </a:rPr>
              <a:t>of benthic habitats</a:t>
            </a:r>
          </a:p>
          <a:p>
            <a:pPr marL="457200" indent="-457200">
              <a:buFont typeface="Arial" panose="020B0604020202020204" pitchFamily="34" charset="0"/>
              <a:buChar char="•"/>
            </a:pPr>
            <a:r>
              <a:rPr lang="en-US" sz="2800" dirty="0" smtClean="0">
                <a:solidFill>
                  <a:schemeClr val="tx1"/>
                </a:solidFill>
              </a:rPr>
              <a:t>Invasive </a:t>
            </a:r>
            <a:r>
              <a:rPr lang="en-US" sz="2800" dirty="0">
                <a:solidFill>
                  <a:schemeClr val="tx1"/>
                </a:solidFill>
              </a:rPr>
              <a:t>species</a:t>
            </a:r>
          </a:p>
          <a:p>
            <a:pPr marL="457200" indent="-457200">
              <a:buFont typeface="Arial" panose="020B0604020202020204" pitchFamily="34" charset="0"/>
              <a:buChar char="•"/>
            </a:pPr>
            <a:r>
              <a:rPr lang="en-US" sz="2800" dirty="0" smtClean="0">
                <a:solidFill>
                  <a:schemeClr val="tx1"/>
                </a:solidFill>
              </a:rPr>
              <a:t>Pollution </a:t>
            </a:r>
            <a:r>
              <a:rPr lang="en-US" sz="2800" dirty="0">
                <a:solidFill>
                  <a:schemeClr val="tx1"/>
                </a:solidFill>
              </a:rPr>
              <a:t>(toxins, nutrients, marine debris</a:t>
            </a:r>
            <a:r>
              <a:rPr lang="en-US" sz="2800" dirty="0" smtClean="0">
                <a:solidFill>
                  <a:schemeClr val="tx1"/>
                </a:solidFill>
              </a:rPr>
              <a:t>…)</a:t>
            </a:r>
            <a:endParaRPr lang="en-US" sz="2800" dirty="0">
              <a:solidFill>
                <a:schemeClr val="tx1"/>
              </a:solidFill>
            </a:endParaRPr>
          </a:p>
        </p:txBody>
      </p:sp>
      <p:sp>
        <p:nvSpPr>
          <p:cNvPr id="7" name="TextBox 6"/>
          <p:cNvSpPr txBox="1"/>
          <p:nvPr/>
        </p:nvSpPr>
        <p:spPr>
          <a:xfrm>
            <a:off x="457200" y="5410200"/>
            <a:ext cx="8382000" cy="381000"/>
          </a:xfrm>
          <a:prstGeom prst="rect">
            <a:avLst/>
          </a:prstGeom>
          <a:noFill/>
        </p:spPr>
        <p:txBody>
          <a:bodyPr wrap="square" rtlCol="0">
            <a:spAutoFit/>
          </a:bodyPr>
          <a:lstStyle/>
          <a:p>
            <a:r>
              <a:rPr lang="en-US" dirty="0">
                <a:latin typeface="Calibri Light" panose="020F0302020204030204" pitchFamily="34" charset="0"/>
              </a:rPr>
              <a:t>See Diving Deeper, pgs. </a:t>
            </a:r>
            <a:r>
              <a:rPr lang="en-US" dirty="0" smtClean="0">
                <a:latin typeface="Calibri Light" panose="020F0302020204030204" pitchFamily="34" charset="0"/>
              </a:rPr>
              <a:t>33-41 </a:t>
            </a:r>
            <a:r>
              <a:rPr lang="en-US" dirty="0">
                <a:latin typeface="Calibri Light" panose="020F0302020204030204" pitchFamily="34" charset="0"/>
              </a:rPr>
              <a:t>for detailed discussion</a:t>
            </a:r>
          </a:p>
        </p:txBody>
      </p:sp>
      <p:pic>
        <p:nvPicPr>
          <p:cNvPr id="8" name="Picture 6" descr="eatlionfish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89725"/>
            <a:ext cx="2487857" cy="142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7290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Ocean Health</a:t>
            </a:r>
            <a:endParaRPr lang="en-US" dirty="0"/>
          </a:p>
        </p:txBody>
      </p:sp>
      <p:sp>
        <p:nvSpPr>
          <p:cNvPr id="5" name="Content Placeholder 4"/>
          <p:cNvSpPr>
            <a:spLocks noGrp="1"/>
          </p:cNvSpPr>
          <p:nvPr>
            <p:ph idx="1"/>
          </p:nvPr>
        </p:nvSpPr>
        <p:spPr/>
        <p:txBody>
          <a:bodyPr>
            <a:normAutofit/>
          </a:bodyPr>
          <a:lstStyle/>
          <a:p>
            <a:r>
              <a:rPr lang="en-US" sz="2800" dirty="0">
                <a:solidFill>
                  <a:schemeClr val="tx1"/>
                </a:solidFill>
              </a:rPr>
              <a:t>Increased attention toward</a:t>
            </a:r>
            <a:r>
              <a:rPr lang="en-US" sz="2800" dirty="0" smtClean="0">
                <a:solidFill>
                  <a:schemeClr val="tx1"/>
                </a:solidFill>
              </a:rPr>
              <a:t>:</a:t>
            </a:r>
            <a:endParaRPr lang="en-US" sz="2800" dirty="0">
              <a:solidFill>
                <a:schemeClr val="tx1"/>
              </a:solidFill>
            </a:endParaRPr>
          </a:p>
          <a:p>
            <a:pPr marL="457200" indent="-457200">
              <a:buFont typeface="Arial" panose="020B0604020202020204" pitchFamily="34" charset="0"/>
              <a:buChar char="•"/>
            </a:pPr>
            <a:r>
              <a:rPr lang="en-US" sz="2800" dirty="0" smtClean="0">
                <a:solidFill>
                  <a:schemeClr val="tx1"/>
                </a:solidFill>
              </a:rPr>
              <a:t>Increased </a:t>
            </a:r>
            <a:r>
              <a:rPr lang="en-US" sz="2800" dirty="0">
                <a:solidFill>
                  <a:schemeClr val="tx1"/>
                </a:solidFill>
              </a:rPr>
              <a:t>temperature</a:t>
            </a:r>
          </a:p>
          <a:p>
            <a:pPr marL="457200" indent="-457200">
              <a:buFont typeface="Arial" panose="020B0604020202020204" pitchFamily="34" charset="0"/>
              <a:buChar char="•"/>
            </a:pPr>
            <a:r>
              <a:rPr lang="en-US" sz="2800" dirty="0" smtClean="0">
                <a:solidFill>
                  <a:schemeClr val="tx1"/>
                </a:solidFill>
              </a:rPr>
              <a:t>Sea </a:t>
            </a:r>
            <a:r>
              <a:rPr lang="en-US" sz="2800" dirty="0">
                <a:solidFill>
                  <a:schemeClr val="tx1"/>
                </a:solidFill>
              </a:rPr>
              <a:t>level rise</a:t>
            </a:r>
          </a:p>
          <a:p>
            <a:pPr marL="457200" indent="-457200">
              <a:buFont typeface="Arial" panose="020B0604020202020204" pitchFamily="34" charset="0"/>
              <a:buChar char="•"/>
            </a:pPr>
            <a:r>
              <a:rPr lang="en-US" sz="2800" dirty="0" smtClean="0">
                <a:solidFill>
                  <a:schemeClr val="tx1"/>
                </a:solidFill>
              </a:rPr>
              <a:t>Ocean </a:t>
            </a:r>
            <a:r>
              <a:rPr lang="en-US" sz="2800" dirty="0">
                <a:solidFill>
                  <a:schemeClr val="tx1"/>
                </a:solidFill>
              </a:rPr>
              <a:t>acidification</a:t>
            </a:r>
          </a:p>
          <a:p>
            <a:endParaRPr lang="en-US" sz="2800" dirty="0">
              <a:solidFill>
                <a:schemeClr val="tx1"/>
              </a:solidFill>
            </a:endParaRPr>
          </a:p>
          <a:p>
            <a:r>
              <a:rPr lang="en-US" sz="2800" dirty="0" smtClean="0">
                <a:solidFill>
                  <a:schemeClr val="tx1"/>
                </a:solidFill>
              </a:rPr>
              <a:t>CO</a:t>
            </a:r>
            <a:r>
              <a:rPr lang="en-US" sz="2800" baseline="-25000" dirty="0" smtClean="0">
                <a:solidFill>
                  <a:schemeClr val="tx1"/>
                </a:solidFill>
              </a:rPr>
              <a:t>2</a:t>
            </a:r>
            <a:r>
              <a:rPr lang="en-US" sz="2800" dirty="0" smtClean="0">
                <a:solidFill>
                  <a:schemeClr val="tx1"/>
                </a:solidFill>
              </a:rPr>
              <a:t> </a:t>
            </a:r>
            <a:r>
              <a:rPr lang="en-US" sz="2800" dirty="0">
                <a:solidFill>
                  <a:schemeClr val="tx1"/>
                </a:solidFill>
              </a:rPr>
              <a:t>increase in the atmosphere =</a:t>
            </a:r>
          </a:p>
          <a:p>
            <a:r>
              <a:rPr lang="en-US" sz="2800" dirty="0" smtClean="0">
                <a:solidFill>
                  <a:schemeClr val="tx1"/>
                </a:solidFill>
              </a:rPr>
              <a:t>↑ </a:t>
            </a:r>
            <a:r>
              <a:rPr lang="en-US" sz="2800" dirty="0">
                <a:solidFill>
                  <a:schemeClr val="tx1"/>
                </a:solidFill>
              </a:rPr>
              <a:t>in dissolved </a:t>
            </a:r>
            <a:r>
              <a:rPr lang="en-US" sz="2800" dirty="0" smtClean="0">
                <a:solidFill>
                  <a:schemeClr val="tx1"/>
                </a:solidFill>
              </a:rPr>
              <a:t>CO</a:t>
            </a:r>
            <a:r>
              <a:rPr lang="en-US" sz="2800" baseline="-25000" dirty="0">
                <a:solidFill>
                  <a:schemeClr val="tx1"/>
                </a:solidFill>
              </a:rPr>
              <a:t>2</a:t>
            </a:r>
            <a:r>
              <a:rPr lang="en-US" sz="2800" dirty="0" smtClean="0">
                <a:solidFill>
                  <a:schemeClr val="tx1"/>
                </a:solidFill>
              </a:rPr>
              <a:t> </a:t>
            </a:r>
            <a:r>
              <a:rPr lang="en-US" sz="2800" dirty="0">
                <a:solidFill>
                  <a:schemeClr val="tx1"/>
                </a:solidFill>
              </a:rPr>
              <a:t>in the ocean = ↓ pH</a:t>
            </a:r>
          </a:p>
          <a:p>
            <a:r>
              <a:rPr lang="en-US" sz="2800" dirty="0" smtClean="0">
                <a:solidFill>
                  <a:schemeClr val="tx1"/>
                </a:solidFill>
              </a:rPr>
              <a:t>↓ </a:t>
            </a:r>
            <a:r>
              <a:rPr lang="en-US" sz="2800" dirty="0">
                <a:solidFill>
                  <a:schemeClr val="tx1"/>
                </a:solidFill>
              </a:rPr>
              <a:t>carbonate ions essential for </a:t>
            </a:r>
            <a:r>
              <a:rPr lang="en-US" sz="2800" dirty="0" smtClean="0">
                <a:solidFill>
                  <a:schemeClr val="tx1"/>
                </a:solidFill>
              </a:rPr>
              <a:t>shells/skeletal </a:t>
            </a:r>
            <a:r>
              <a:rPr lang="en-US" sz="2800" dirty="0">
                <a:solidFill>
                  <a:schemeClr val="tx1"/>
                </a:solidFill>
              </a:rPr>
              <a:t>structures </a:t>
            </a:r>
          </a:p>
        </p:txBody>
      </p:sp>
      <p:pic>
        <p:nvPicPr>
          <p:cNvPr id="6" name="Picture 2" descr="A pelagic pterop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4478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611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Ocean Health</a:t>
            </a:r>
            <a:br>
              <a:rPr lang="en-US" dirty="0" smtClean="0"/>
            </a:br>
            <a:r>
              <a:rPr lang="en-US" sz="2200" dirty="0" smtClean="0"/>
              <a:t>Diving Deeper, page 40-41</a:t>
            </a:r>
            <a:endParaRPr lang="en-US" sz="2200" dirty="0"/>
          </a:p>
        </p:txBody>
      </p:sp>
      <p:sp>
        <p:nvSpPr>
          <p:cNvPr id="3" name="Content Placeholder 2"/>
          <p:cNvSpPr>
            <a:spLocks noGrp="1"/>
          </p:cNvSpPr>
          <p:nvPr>
            <p:ph idx="1"/>
          </p:nvPr>
        </p:nvSpPr>
        <p:spPr/>
        <p:txBody>
          <a:bodyPr/>
          <a:lstStyle/>
          <a:p>
            <a:r>
              <a:rPr lang="en-US" dirty="0">
                <a:solidFill>
                  <a:schemeClr val="tx1"/>
                </a:solidFill>
              </a:rPr>
              <a:t>The Carbonate Buffer System </a:t>
            </a:r>
          </a:p>
          <a:p>
            <a:r>
              <a:rPr lang="en-US" sz="3100" dirty="0" smtClean="0">
                <a:solidFill>
                  <a:schemeClr val="tx1"/>
                </a:solidFill>
              </a:rPr>
              <a:t>CO</a:t>
            </a:r>
            <a:r>
              <a:rPr lang="en-US" sz="3100" baseline="-25000" dirty="0" smtClean="0">
                <a:solidFill>
                  <a:schemeClr val="tx1"/>
                </a:solidFill>
              </a:rPr>
              <a:t>2</a:t>
            </a:r>
            <a:r>
              <a:rPr lang="en-US" sz="3100" dirty="0" smtClean="0">
                <a:solidFill>
                  <a:schemeClr val="tx1"/>
                </a:solidFill>
              </a:rPr>
              <a:t> + H</a:t>
            </a:r>
            <a:r>
              <a:rPr lang="en-US" sz="3100" baseline="-25000" dirty="0" smtClean="0">
                <a:solidFill>
                  <a:schemeClr val="tx1"/>
                </a:solidFill>
              </a:rPr>
              <a:t>2</a:t>
            </a:r>
            <a:r>
              <a:rPr lang="en-US" sz="3100" dirty="0" smtClean="0">
                <a:solidFill>
                  <a:schemeClr val="tx1"/>
                </a:solidFill>
              </a:rPr>
              <a:t>O &lt; &gt; H</a:t>
            </a:r>
            <a:r>
              <a:rPr lang="en-US" sz="3100" baseline="-25000" dirty="0" smtClean="0">
                <a:solidFill>
                  <a:schemeClr val="tx1"/>
                </a:solidFill>
              </a:rPr>
              <a:t>2</a:t>
            </a:r>
            <a:r>
              <a:rPr lang="en-US" sz="3100" dirty="0" smtClean="0">
                <a:solidFill>
                  <a:schemeClr val="tx1"/>
                </a:solidFill>
              </a:rPr>
              <a:t>CO</a:t>
            </a:r>
            <a:r>
              <a:rPr lang="en-US" sz="3100" baseline="-25000" dirty="0" smtClean="0">
                <a:solidFill>
                  <a:schemeClr val="tx1"/>
                </a:solidFill>
              </a:rPr>
              <a:t>3 </a:t>
            </a:r>
            <a:r>
              <a:rPr lang="en-US" sz="3100" dirty="0" smtClean="0">
                <a:solidFill>
                  <a:schemeClr val="tx1"/>
                </a:solidFill>
              </a:rPr>
              <a:t>&lt; &gt; H</a:t>
            </a:r>
            <a:r>
              <a:rPr lang="en-US" sz="3100" baseline="30000" dirty="0" smtClean="0">
                <a:solidFill>
                  <a:schemeClr val="tx1"/>
                </a:solidFill>
              </a:rPr>
              <a:t>+</a:t>
            </a:r>
            <a:r>
              <a:rPr lang="en-US" sz="3100" dirty="0" smtClean="0">
                <a:solidFill>
                  <a:schemeClr val="tx1"/>
                </a:solidFill>
              </a:rPr>
              <a:t> + HCO</a:t>
            </a:r>
            <a:r>
              <a:rPr lang="en-US" sz="3100" baseline="-25000" dirty="0" smtClean="0">
                <a:solidFill>
                  <a:schemeClr val="tx1"/>
                </a:solidFill>
              </a:rPr>
              <a:t>3</a:t>
            </a:r>
            <a:r>
              <a:rPr lang="en-US" sz="3100" baseline="30000" dirty="0" smtClean="0">
                <a:solidFill>
                  <a:schemeClr val="tx1"/>
                </a:solidFill>
              </a:rPr>
              <a:t>-</a:t>
            </a:r>
            <a:r>
              <a:rPr lang="en-US" sz="3100" dirty="0" smtClean="0">
                <a:solidFill>
                  <a:schemeClr val="tx1"/>
                </a:solidFill>
              </a:rPr>
              <a:t> &lt; &gt; 2H</a:t>
            </a:r>
            <a:r>
              <a:rPr lang="en-US" sz="3100" baseline="30000" dirty="0" smtClean="0">
                <a:solidFill>
                  <a:schemeClr val="tx1"/>
                </a:solidFill>
              </a:rPr>
              <a:t>+</a:t>
            </a:r>
            <a:r>
              <a:rPr lang="en-US" sz="3100" dirty="0" smtClean="0">
                <a:solidFill>
                  <a:schemeClr val="tx1"/>
                </a:solidFill>
              </a:rPr>
              <a:t> + CO</a:t>
            </a:r>
            <a:r>
              <a:rPr lang="en-US" sz="3100" baseline="-25000" dirty="0" smtClean="0">
                <a:solidFill>
                  <a:schemeClr val="tx1"/>
                </a:solidFill>
              </a:rPr>
              <a:t>3</a:t>
            </a:r>
            <a:r>
              <a:rPr lang="en-US" sz="3100" baseline="30000" dirty="0" smtClean="0">
                <a:solidFill>
                  <a:schemeClr val="tx1"/>
                </a:solidFill>
              </a:rPr>
              <a:t>2-</a:t>
            </a:r>
          </a:p>
          <a:p>
            <a:endParaRPr lang="en-US" sz="3100" baseline="30000" dirty="0">
              <a:solidFill>
                <a:schemeClr val="tx1"/>
              </a:solidFill>
            </a:endParaRPr>
          </a:p>
          <a:p>
            <a:endParaRPr lang="en-US" sz="3100" baseline="30000" dirty="0" smtClean="0">
              <a:solidFill>
                <a:schemeClr val="tx1"/>
              </a:solidFill>
            </a:endParaRPr>
          </a:p>
          <a:p>
            <a:pPr marL="457200" indent="-457200">
              <a:buFont typeface="Arial" panose="020B0604020202020204" pitchFamily="34" charset="0"/>
              <a:buChar char="•"/>
            </a:pPr>
            <a:r>
              <a:rPr lang="en-US" sz="3100" dirty="0" smtClean="0">
                <a:solidFill>
                  <a:schemeClr val="tx1"/>
                </a:solidFill>
              </a:rPr>
              <a:t>Bicarbonate </a:t>
            </a:r>
            <a:r>
              <a:rPr lang="en-US" sz="3100" dirty="0">
                <a:solidFill>
                  <a:schemeClr val="tx1"/>
                </a:solidFill>
              </a:rPr>
              <a:t>forms </a:t>
            </a:r>
            <a:r>
              <a:rPr lang="en-US" sz="3100" dirty="0" smtClean="0">
                <a:solidFill>
                  <a:schemeClr val="tx1"/>
                </a:solidFill>
              </a:rPr>
              <a:t>more</a:t>
            </a:r>
            <a:br>
              <a:rPr lang="en-US" sz="3100" dirty="0" smtClean="0">
                <a:solidFill>
                  <a:schemeClr val="tx1"/>
                </a:solidFill>
              </a:rPr>
            </a:br>
            <a:r>
              <a:rPr lang="en-US" sz="3100" dirty="0" smtClean="0">
                <a:solidFill>
                  <a:schemeClr val="tx1"/>
                </a:solidFill>
              </a:rPr>
              <a:t>easily </a:t>
            </a:r>
            <a:r>
              <a:rPr lang="en-US" sz="3100" dirty="0">
                <a:solidFill>
                  <a:schemeClr val="tx1"/>
                </a:solidFill>
              </a:rPr>
              <a:t>and quickly</a:t>
            </a:r>
          </a:p>
          <a:p>
            <a:pPr marL="457200" indent="-457200">
              <a:buFont typeface="Arial" panose="020B0604020202020204" pitchFamily="34" charset="0"/>
              <a:buChar char="•"/>
            </a:pPr>
            <a:r>
              <a:rPr lang="en-US" sz="3100" dirty="0">
                <a:solidFill>
                  <a:schemeClr val="tx1"/>
                </a:solidFill>
              </a:rPr>
              <a:t>Grabs carbonate out </a:t>
            </a:r>
            <a:r>
              <a:rPr lang="en-US" sz="3100" dirty="0" smtClean="0">
                <a:solidFill>
                  <a:schemeClr val="tx1"/>
                </a:solidFill>
              </a:rPr>
              <a:t>of</a:t>
            </a:r>
            <a:br>
              <a:rPr lang="en-US" sz="3100" dirty="0" smtClean="0">
                <a:solidFill>
                  <a:schemeClr val="tx1"/>
                </a:solidFill>
              </a:rPr>
            </a:br>
            <a:r>
              <a:rPr lang="en-US" sz="3100" dirty="0" smtClean="0">
                <a:solidFill>
                  <a:schemeClr val="tx1"/>
                </a:solidFill>
              </a:rPr>
              <a:t>the system</a:t>
            </a:r>
            <a:endParaRPr lang="en-US" sz="3100" dirty="0">
              <a:solidFill>
                <a:schemeClr val="tx1"/>
              </a:solidFill>
            </a:endParaRPr>
          </a:p>
        </p:txBody>
      </p:sp>
      <p:pic>
        <p:nvPicPr>
          <p:cNvPr id="7" name="Picture 2" descr="A pelagic pterop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255" y="38862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620000" y="2438400"/>
            <a:ext cx="914400" cy="461665"/>
          </a:xfrm>
          <a:prstGeom prst="rect">
            <a:avLst/>
          </a:prstGeom>
          <a:noFill/>
        </p:spPr>
        <p:txBody>
          <a:bodyPr wrap="square" rtlCol="0">
            <a:spAutoFit/>
          </a:bodyPr>
          <a:lstStyle/>
          <a:p>
            <a:pPr lvl="0" algn="ctr">
              <a:spcBef>
                <a:spcPct val="20000"/>
              </a:spcBef>
            </a:pPr>
            <a:r>
              <a:rPr lang="en-US" sz="1200" dirty="0" smtClean="0">
                <a:solidFill>
                  <a:srgbClr val="667A85"/>
                </a:solidFill>
                <a:latin typeface="Calibri Light" panose="020F0302020204030204" pitchFamily="34" charset="0"/>
              </a:rPr>
              <a:t>carbonate ion</a:t>
            </a:r>
            <a:endParaRPr lang="en-US" sz="1200" dirty="0"/>
          </a:p>
        </p:txBody>
      </p:sp>
      <p:sp>
        <p:nvSpPr>
          <p:cNvPr id="9" name="TextBox 8"/>
          <p:cNvSpPr txBox="1"/>
          <p:nvPr/>
        </p:nvSpPr>
        <p:spPr>
          <a:xfrm>
            <a:off x="5105400" y="2438400"/>
            <a:ext cx="990600" cy="461665"/>
          </a:xfrm>
          <a:prstGeom prst="rect">
            <a:avLst/>
          </a:prstGeom>
          <a:noFill/>
        </p:spPr>
        <p:txBody>
          <a:bodyPr wrap="square" rtlCol="0">
            <a:spAutoFit/>
          </a:bodyPr>
          <a:lstStyle/>
          <a:p>
            <a:pPr lvl="0" algn="ctr">
              <a:spcBef>
                <a:spcPct val="20000"/>
              </a:spcBef>
            </a:pPr>
            <a:r>
              <a:rPr lang="en-US" sz="1200" dirty="0" smtClean="0">
                <a:solidFill>
                  <a:srgbClr val="667A85"/>
                </a:solidFill>
                <a:latin typeface="Calibri Light" panose="020F0302020204030204" pitchFamily="34" charset="0"/>
              </a:rPr>
              <a:t>bicarbonate ion</a:t>
            </a:r>
            <a:endParaRPr lang="en-US" sz="1200" dirty="0"/>
          </a:p>
        </p:txBody>
      </p:sp>
      <p:sp>
        <p:nvSpPr>
          <p:cNvPr id="10" name="TextBox 9"/>
          <p:cNvSpPr txBox="1"/>
          <p:nvPr/>
        </p:nvSpPr>
        <p:spPr>
          <a:xfrm>
            <a:off x="2819400" y="2438400"/>
            <a:ext cx="914400" cy="461665"/>
          </a:xfrm>
          <a:prstGeom prst="rect">
            <a:avLst/>
          </a:prstGeom>
          <a:noFill/>
        </p:spPr>
        <p:txBody>
          <a:bodyPr wrap="square" rtlCol="0">
            <a:spAutoFit/>
          </a:bodyPr>
          <a:lstStyle/>
          <a:p>
            <a:pPr lvl="0" algn="ctr">
              <a:spcBef>
                <a:spcPct val="20000"/>
              </a:spcBef>
            </a:pPr>
            <a:r>
              <a:rPr lang="en-US" sz="1200" dirty="0" smtClean="0">
                <a:solidFill>
                  <a:srgbClr val="667A85"/>
                </a:solidFill>
                <a:latin typeface="Calibri Light" panose="020F0302020204030204" pitchFamily="34" charset="0"/>
              </a:rPr>
              <a:t>carbonic acid</a:t>
            </a:r>
            <a:endParaRPr lang="en-US" sz="1200" dirty="0"/>
          </a:p>
        </p:txBody>
      </p:sp>
      <p:sp>
        <p:nvSpPr>
          <p:cNvPr id="11" name="TextBox 10"/>
          <p:cNvSpPr txBox="1"/>
          <p:nvPr/>
        </p:nvSpPr>
        <p:spPr>
          <a:xfrm>
            <a:off x="4165600" y="2438400"/>
            <a:ext cx="787400" cy="461665"/>
          </a:xfrm>
          <a:prstGeom prst="rect">
            <a:avLst/>
          </a:prstGeom>
          <a:noFill/>
        </p:spPr>
        <p:txBody>
          <a:bodyPr wrap="square" rtlCol="0">
            <a:spAutoFit/>
          </a:bodyPr>
          <a:lstStyle/>
          <a:p>
            <a:pPr lvl="0" algn="ctr">
              <a:spcBef>
                <a:spcPct val="20000"/>
              </a:spcBef>
            </a:pPr>
            <a:r>
              <a:rPr lang="en-US" sz="1200" dirty="0" smtClean="0">
                <a:solidFill>
                  <a:srgbClr val="667A85"/>
                </a:solidFill>
                <a:latin typeface="Calibri Light" panose="020F0302020204030204" pitchFamily="34" charset="0"/>
              </a:rPr>
              <a:t>hydrogen ion</a:t>
            </a:r>
            <a:endParaRPr lang="en-US" sz="1200" dirty="0"/>
          </a:p>
        </p:txBody>
      </p:sp>
      <p:sp>
        <p:nvSpPr>
          <p:cNvPr id="12" name="TextBox 11"/>
          <p:cNvSpPr txBox="1"/>
          <p:nvPr/>
        </p:nvSpPr>
        <p:spPr>
          <a:xfrm>
            <a:off x="1219200" y="2438400"/>
            <a:ext cx="1219200" cy="276999"/>
          </a:xfrm>
          <a:prstGeom prst="rect">
            <a:avLst/>
          </a:prstGeom>
          <a:noFill/>
        </p:spPr>
        <p:txBody>
          <a:bodyPr wrap="square" rtlCol="0">
            <a:spAutoFit/>
          </a:bodyPr>
          <a:lstStyle/>
          <a:p>
            <a:pPr lvl="0" algn="ctr">
              <a:spcBef>
                <a:spcPct val="20000"/>
              </a:spcBef>
            </a:pPr>
            <a:r>
              <a:rPr lang="en-US" sz="1200" dirty="0" smtClean="0">
                <a:solidFill>
                  <a:srgbClr val="667A85"/>
                </a:solidFill>
                <a:latin typeface="Calibri Light" panose="020F0302020204030204" pitchFamily="34" charset="0"/>
              </a:rPr>
              <a:t>water</a:t>
            </a:r>
            <a:endParaRPr lang="en-US" sz="1200" dirty="0"/>
          </a:p>
        </p:txBody>
      </p:sp>
      <p:sp>
        <p:nvSpPr>
          <p:cNvPr id="14" name="TextBox 13"/>
          <p:cNvSpPr txBox="1"/>
          <p:nvPr/>
        </p:nvSpPr>
        <p:spPr>
          <a:xfrm>
            <a:off x="304800" y="2438400"/>
            <a:ext cx="990600" cy="461665"/>
          </a:xfrm>
          <a:prstGeom prst="rect">
            <a:avLst/>
          </a:prstGeom>
          <a:noFill/>
        </p:spPr>
        <p:txBody>
          <a:bodyPr wrap="square" rtlCol="0">
            <a:spAutoFit/>
          </a:bodyPr>
          <a:lstStyle/>
          <a:p>
            <a:pPr lvl="0" algn="ctr">
              <a:spcBef>
                <a:spcPct val="20000"/>
              </a:spcBef>
            </a:pPr>
            <a:r>
              <a:rPr lang="en-US" sz="1200" dirty="0" smtClean="0">
                <a:solidFill>
                  <a:srgbClr val="667A85"/>
                </a:solidFill>
                <a:latin typeface="Calibri Light" panose="020F0302020204030204" pitchFamily="34" charset="0"/>
              </a:rPr>
              <a:t>carbon dioxide</a:t>
            </a:r>
            <a:endParaRPr lang="en-US" sz="1200" dirty="0"/>
          </a:p>
        </p:txBody>
      </p:sp>
      <p:sp>
        <p:nvSpPr>
          <p:cNvPr id="17" name="TextBox 16"/>
          <p:cNvSpPr txBox="1"/>
          <p:nvPr/>
        </p:nvSpPr>
        <p:spPr>
          <a:xfrm>
            <a:off x="6553200" y="2438400"/>
            <a:ext cx="914400" cy="461665"/>
          </a:xfrm>
          <a:prstGeom prst="rect">
            <a:avLst/>
          </a:prstGeom>
          <a:noFill/>
        </p:spPr>
        <p:txBody>
          <a:bodyPr wrap="square" rtlCol="0">
            <a:spAutoFit/>
          </a:bodyPr>
          <a:lstStyle/>
          <a:p>
            <a:pPr lvl="0" algn="ctr">
              <a:spcBef>
                <a:spcPct val="20000"/>
              </a:spcBef>
            </a:pPr>
            <a:r>
              <a:rPr lang="en-US" sz="1200" dirty="0" smtClean="0">
                <a:solidFill>
                  <a:srgbClr val="667A85"/>
                </a:solidFill>
                <a:latin typeface="Calibri Light" panose="020F0302020204030204" pitchFamily="34" charset="0"/>
              </a:rPr>
              <a:t>hydrogen ion</a:t>
            </a:r>
            <a:endParaRPr lang="en-US" sz="1200" dirty="0"/>
          </a:p>
        </p:txBody>
      </p:sp>
      <p:sp>
        <p:nvSpPr>
          <p:cNvPr id="18" name="Oval Callout 17"/>
          <p:cNvSpPr/>
          <p:nvPr/>
        </p:nvSpPr>
        <p:spPr bwMode="auto">
          <a:xfrm flipH="1">
            <a:off x="5271655" y="3028652"/>
            <a:ext cx="2413000" cy="1066800"/>
          </a:xfrm>
          <a:prstGeom prst="wedgeEllipse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2"/>
          <p:cNvSpPr txBox="1">
            <a:spLocks noChangeArrowheads="1"/>
          </p:cNvSpPr>
          <p:nvPr/>
        </p:nvSpPr>
        <p:spPr bwMode="auto">
          <a:xfrm>
            <a:off x="5424055" y="3301425"/>
            <a:ext cx="2133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75000"/>
              <a:buFont typeface="Monotype Sorts"/>
              <a:buChar char="n"/>
              <a:defRPr kumimoji="1" sz="3200" b="1">
                <a:solidFill>
                  <a:srgbClr val="FFFF00"/>
                </a:solidFill>
                <a:latin typeface="Arial" pitchFamily="34" charset="0"/>
              </a:defRPr>
            </a:lvl1pPr>
            <a:lvl2pPr marL="742950" indent="-285750" eaLnBrk="0" hangingPunct="0">
              <a:spcBef>
                <a:spcPct val="20000"/>
              </a:spcBef>
              <a:buClr>
                <a:schemeClr val="folHlink"/>
              </a:buClr>
              <a:buChar char="–"/>
              <a:defRPr kumimoji="1" sz="2800" b="1">
                <a:solidFill>
                  <a:srgbClr val="FFFF00"/>
                </a:solidFill>
                <a:latin typeface="Arial" pitchFamily="34" charset="0"/>
              </a:defRPr>
            </a:lvl2pPr>
            <a:lvl3pPr marL="1143000" indent="-228600" eaLnBrk="0" hangingPunct="0">
              <a:spcBef>
                <a:spcPct val="20000"/>
              </a:spcBef>
              <a:buClr>
                <a:schemeClr val="folHlink"/>
              </a:buClr>
              <a:buSzPct val="60000"/>
              <a:buFont typeface="Monotype Sorts"/>
              <a:buChar char="n"/>
              <a:defRPr kumimoji="1" sz="2400" b="1">
                <a:solidFill>
                  <a:srgbClr val="FFFF00"/>
                </a:solidFill>
                <a:latin typeface="Arial" pitchFamily="34" charset="0"/>
              </a:defRPr>
            </a:lvl3pPr>
            <a:lvl4pPr marL="1600200" indent="-228600" eaLnBrk="0" hangingPunct="0">
              <a:spcBef>
                <a:spcPct val="20000"/>
              </a:spcBef>
              <a:buChar char="–"/>
              <a:defRPr kumimoji="1" sz="2000" b="1">
                <a:solidFill>
                  <a:srgbClr val="FFFF00"/>
                </a:solidFill>
                <a:latin typeface="Arial" pitchFamily="34" charset="0"/>
              </a:defRPr>
            </a:lvl4pPr>
            <a:lvl5pPr marL="2057400" indent="-228600" eaLnBrk="0" hangingPunct="0">
              <a:spcBef>
                <a:spcPct val="20000"/>
              </a:spcBef>
              <a:buClr>
                <a:schemeClr val="folHlink"/>
              </a:buClr>
              <a:buSzPct val="50000"/>
              <a:buFont typeface="Monotype Sorts"/>
              <a:buChar char="n"/>
              <a:defRPr kumimoji="1" sz="2000" b="1">
                <a:solidFill>
                  <a:srgbClr val="FFFF00"/>
                </a:solidFill>
                <a:latin typeface="Arial"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b="1">
                <a:solidFill>
                  <a:srgbClr val="FFFF00"/>
                </a:solidFill>
                <a:latin typeface="Arial"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b="1">
                <a:solidFill>
                  <a:srgbClr val="FFFF00"/>
                </a:solidFill>
                <a:latin typeface="Arial"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b="1">
                <a:solidFill>
                  <a:srgbClr val="FFFF00"/>
                </a:solidFill>
                <a:latin typeface="Arial"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b="1">
                <a:solidFill>
                  <a:srgbClr val="FFFF00"/>
                </a:solidFill>
                <a:latin typeface="Arial" pitchFamily="34" charset="0"/>
              </a:defRPr>
            </a:lvl9pPr>
          </a:lstStyle>
          <a:p>
            <a:pPr algn="ctr" eaLnBrk="1" hangingPunct="1">
              <a:spcBef>
                <a:spcPct val="0"/>
              </a:spcBef>
              <a:buClrTx/>
              <a:buSzTx/>
              <a:buFontTx/>
              <a:buNone/>
            </a:pPr>
            <a:r>
              <a:rPr kumimoji="0" lang="en-US" altLang="en-US" sz="1600" b="0" dirty="0">
                <a:solidFill>
                  <a:schemeClr val="tx1"/>
                </a:solidFill>
                <a:latin typeface="Calibri Light" panose="020F0302020204030204" pitchFamily="34" charset="0"/>
              </a:rPr>
              <a:t>Wait</a:t>
            </a:r>
            <a:r>
              <a:rPr kumimoji="0" lang="en-US" altLang="en-US" sz="1600" b="0" dirty="0" smtClean="0">
                <a:solidFill>
                  <a:schemeClr val="tx1"/>
                </a:solidFill>
                <a:latin typeface="Calibri Light" panose="020F0302020204030204" pitchFamily="34" charset="0"/>
              </a:rPr>
              <a:t>! </a:t>
            </a:r>
            <a:r>
              <a:rPr kumimoji="0" lang="en-US" altLang="en-US" sz="1600" b="0" dirty="0">
                <a:solidFill>
                  <a:schemeClr val="tx1"/>
                </a:solidFill>
                <a:latin typeface="Calibri Light" panose="020F0302020204030204" pitchFamily="34" charset="0"/>
              </a:rPr>
              <a:t>I need carbonate ions for my shell!</a:t>
            </a:r>
          </a:p>
        </p:txBody>
      </p:sp>
    </p:spTree>
    <p:extLst>
      <p:ext uri="{BB962C8B-B14F-4D97-AF65-F5344CB8AC3E}">
        <p14:creationId xmlns:p14="http://schemas.microsoft.com/office/powerpoint/2010/main" val="907766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Eta Car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430428" y="1144428"/>
            <a:ext cx="6858000" cy="456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p:nvPicPr>
        <p:blipFill rotWithShape="1">
          <a:blip r:embed="rId4">
            <a:extLst>
              <a:ext uri="{28A0092B-C50C-407E-A947-70E740481C1C}">
                <a14:useLocalDpi xmlns:a14="http://schemas.microsoft.com/office/drawing/2010/main" val="0"/>
              </a:ext>
            </a:extLst>
          </a:blip>
          <a:srcRect l="17827" r="44652"/>
          <a:stretch/>
        </p:blipFill>
        <p:spPr bwMode="auto">
          <a:xfrm>
            <a:off x="0" y="5177"/>
            <a:ext cx="45748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p:cNvSpPr>
            <a:spLocks noGrp="1"/>
          </p:cNvSpPr>
          <p:nvPr>
            <p:ph type="title"/>
          </p:nvPr>
        </p:nvSpPr>
        <p:spPr>
          <a:xfrm>
            <a:off x="0" y="76200"/>
            <a:ext cx="4574857" cy="990600"/>
          </a:xfrm>
        </p:spPr>
        <p:txBody>
          <a:bodyPr/>
          <a:lstStyle/>
          <a:p>
            <a:pPr algn="ctr"/>
            <a:r>
              <a:rPr lang="en-US" dirty="0" smtClean="0"/>
              <a:t>Exploration</a:t>
            </a:r>
            <a:endParaRPr lang="en-US" dirty="0"/>
          </a:p>
        </p:txBody>
      </p:sp>
      <p:sp>
        <p:nvSpPr>
          <p:cNvPr id="10" name="Title 3"/>
          <p:cNvSpPr txBox="1">
            <a:spLocks/>
          </p:cNvSpPr>
          <p:nvPr/>
        </p:nvSpPr>
        <p:spPr>
          <a:xfrm>
            <a:off x="4569142" y="76200"/>
            <a:ext cx="4574857"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chemeClr val="bg1"/>
                </a:solidFill>
                <a:latin typeface="Cambria" panose="02040503050406030204" pitchFamily="18" charset="0"/>
                <a:ea typeface="+mj-ea"/>
                <a:cs typeface="+mj-cs"/>
              </a:defRPr>
            </a:lvl1pPr>
          </a:lstStyle>
          <a:p>
            <a:pPr algn="ctr"/>
            <a:r>
              <a:rPr lang="en-US" dirty="0" smtClean="0"/>
              <a:t>Discovery</a:t>
            </a:r>
            <a:endParaRPr lang="en-US" dirty="0"/>
          </a:p>
        </p:txBody>
      </p:sp>
    </p:spTree>
    <p:extLst>
      <p:ext uri="{BB962C8B-B14F-4D97-AF65-F5344CB8AC3E}">
        <p14:creationId xmlns:p14="http://schemas.microsoft.com/office/powerpoint/2010/main" val="12545356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Ocean Literacy Essential Principles</a:t>
            </a:r>
            <a:br>
              <a:rPr lang="en-US" dirty="0"/>
            </a:br>
            <a:r>
              <a:rPr lang="en-US" dirty="0"/>
              <a:t>Curriculum Standards </a:t>
            </a:r>
            <a:r>
              <a:rPr lang="en-US" dirty="0" smtClean="0"/>
              <a:t>Reflections</a:t>
            </a:r>
            <a:endParaRPr lang="en-US" dirty="0"/>
          </a:p>
        </p:txBody>
      </p:sp>
      <p:pic>
        <p:nvPicPr>
          <p:cNvPr id="5" name="Picture 2" descr="ocean lit teacher.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9741" b="7935"/>
          <a:stretch/>
        </p:blipFill>
        <p:spPr bwMode="auto">
          <a:xfrm>
            <a:off x="1981200" y="2057400"/>
            <a:ext cx="5405752" cy="297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4691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Exploration Strategy:</a:t>
            </a:r>
            <a:br>
              <a:rPr lang="en-US" dirty="0" smtClean="0"/>
            </a:br>
            <a:r>
              <a:rPr lang="en-US" sz="2200" dirty="0" smtClean="0"/>
              <a:t>Sticks and Boxes</a:t>
            </a:r>
            <a:endParaRPr lang="en-US" sz="2200" dirty="0"/>
          </a:p>
        </p:txBody>
      </p:sp>
      <p:sp>
        <p:nvSpPr>
          <p:cNvPr id="3" name="Content Placeholder 2"/>
          <p:cNvSpPr>
            <a:spLocks noGrp="1"/>
          </p:cNvSpPr>
          <p:nvPr>
            <p:ph idx="1"/>
          </p:nvPr>
        </p:nvSpPr>
        <p:spPr>
          <a:xfrm>
            <a:off x="457200" y="1295400"/>
            <a:ext cx="8229600" cy="4724399"/>
          </a:xfrm>
        </p:spPr>
        <p:txBody>
          <a:bodyPr/>
          <a:lstStyle/>
          <a:p>
            <a:r>
              <a:rPr lang="en-US" dirty="0" smtClean="0">
                <a:solidFill>
                  <a:schemeClr val="tx1"/>
                </a:solidFill>
              </a:rPr>
              <a:t>How do we decide where to explore?</a:t>
            </a:r>
            <a:endParaRPr lang="en-US" dirty="0">
              <a:solidFill>
                <a:schemeClr val="tx1"/>
              </a:solidFill>
            </a:endParaRPr>
          </a:p>
        </p:txBody>
      </p:sp>
      <p:pic>
        <p:nvPicPr>
          <p:cNvPr id="15" name="Picture 4" descr="sticks_boxes_hire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1582" y="2133600"/>
            <a:ext cx="3609627" cy="2706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133599"/>
            <a:ext cx="4694382" cy="2706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5341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Exploration Strategy</a:t>
            </a:r>
            <a:endParaRPr lang="en-US" dirty="0"/>
          </a:p>
        </p:txBody>
      </p:sp>
      <p:sp>
        <p:nvSpPr>
          <p:cNvPr id="5" name="Content Placeholder 4"/>
          <p:cNvSpPr>
            <a:spLocks noGrp="1"/>
          </p:cNvSpPr>
          <p:nvPr>
            <p:ph idx="1"/>
          </p:nvPr>
        </p:nvSpPr>
        <p:spPr>
          <a:xfrm>
            <a:off x="457200" y="1295401"/>
            <a:ext cx="5791200" cy="4724399"/>
          </a:xfrm>
        </p:spPr>
        <p:txBody>
          <a:bodyPr>
            <a:normAutofit fontScale="62500" lnSpcReduction="20000"/>
          </a:bodyPr>
          <a:lstStyle/>
          <a:p>
            <a:r>
              <a:rPr lang="en-US" dirty="0">
                <a:solidFill>
                  <a:schemeClr val="tx1"/>
                </a:solidFill>
                <a:latin typeface="Cambria" panose="02040503050406030204" pitchFamily="18" charset="0"/>
              </a:rPr>
              <a:t>Reconnaissance: </a:t>
            </a:r>
          </a:p>
          <a:p>
            <a:r>
              <a:rPr lang="en-US" dirty="0">
                <a:solidFill>
                  <a:schemeClr val="tx1"/>
                </a:solidFill>
              </a:rPr>
              <a:t>Mapping ocean floor and exploring water column in transit       </a:t>
            </a:r>
          </a:p>
          <a:p>
            <a:pPr marL="457200" indent="-457200">
              <a:buFont typeface="Arial" panose="020B0604020202020204" pitchFamily="34" charset="0"/>
              <a:buChar char="•"/>
            </a:pPr>
            <a:r>
              <a:rPr lang="en-US" dirty="0" err="1" smtClean="0">
                <a:solidFill>
                  <a:schemeClr val="tx1"/>
                </a:solidFill>
              </a:rPr>
              <a:t>Multibeam</a:t>
            </a:r>
            <a:r>
              <a:rPr lang="en-US" dirty="0" smtClean="0">
                <a:solidFill>
                  <a:schemeClr val="tx1"/>
                </a:solidFill>
              </a:rPr>
              <a:t> </a:t>
            </a:r>
            <a:r>
              <a:rPr lang="en-US" dirty="0">
                <a:solidFill>
                  <a:schemeClr val="tx1"/>
                </a:solidFill>
              </a:rPr>
              <a:t>sonar</a:t>
            </a:r>
          </a:p>
          <a:p>
            <a:endParaRPr lang="en-US" dirty="0">
              <a:solidFill>
                <a:schemeClr val="tx1"/>
              </a:solidFill>
            </a:endParaRPr>
          </a:p>
          <a:p>
            <a:r>
              <a:rPr lang="en-US" dirty="0">
                <a:solidFill>
                  <a:schemeClr val="tx1"/>
                </a:solidFill>
                <a:latin typeface="Cambria" panose="02040503050406030204" pitchFamily="18" charset="0"/>
              </a:rPr>
              <a:t>Water Column Exploration: </a:t>
            </a:r>
          </a:p>
          <a:p>
            <a:r>
              <a:rPr lang="en-US" dirty="0">
                <a:solidFill>
                  <a:schemeClr val="tx1"/>
                </a:solidFill>
              </a:rPr>
              <a:t>Taking measurements top to bottom throughout water column when stopped </a:t>
            </a:r>
          </a:p>
          <a:p>
            <a:pPr marL="457200" indent="-457200">
              <a:buFont typeface="Arial" panose="020B0604020202020204" pitchFamily="34" charset="0"/>
              <a:buChar char="•"/>
            </a:pPr>
            <a:r>
              <a:rPr lang="en-US" dirty="0" smtClean="0">
                <a:solidFill>
                  <a:schemeClr val="tx1"/>
                </a:solidFill>
              </a:rPr>
              <a:t>Conductivity</a:t>
            </a:r>
            <a:r>
              <a:rPr lang="en-US" dirty="0">
                <a:solidFill>
                  <a:schemeClr val="tx1"/>
                </a:solidFill>
              </a:rPr>
              <a:t>, Temperature &amp; Depth Profiler </a:t>
            </a:r>
            <a:r>
              <a:rPr lang="en-US" dirty="0" smtClean="0">
                <a:solidFill>
                  <a:schemeClr val="tx1"/>
                </a:solidFill>
              </a:rPr>
              <a:t>(</a:t>
            </a:r>
            <a:r>
              <a:rPr lang="en-US" dirty="0">
                <a:solidFill>
                  <a:schemeClr val="tx1"/>
                </a:solidFill>
              </a:rPr>
              <a:t>CTD)</a:t>
            </a:r>
          </a:p>
          <a:p>
            <a:endParaRPr lang="en-US" dirty="0">
              <a:solidFill>
                <a:schemeClr val="tx1"/>
              </a:solidFill>
            </a:endParaRPr>
          </a:p>
          <a:p>
            <a:r>
              <a:rPr lang="en-US" dirty="0">
                <a:solidFill>
                  <a:schemeClr val="tx1"/>
                </a:solidFill>
                <a:latin typeface="Cambria" panose="02040503050406030204" pitchFamily="18" charset="0"/>
              </a:rPr>
              <a:t>Site Characterization: </a:t>
            </a:r>
          </a:p>
          <a:p>
            <a:r>
              <a:rPr lang="en-US" dirty="0" smtClean="0">
                <a:solidFill>
                  <a:schemeClr val="tx1"/>
                </a:solidFill>
              </a:rPr>
              <a:t>Collect </a:t>
            </a:r>
            <a:r>
              <a:rPr lang="en-US" dirty="0">
                <a:solidFill>
                  <a:schemeClr val="tx1"/>
                </a:solidFill>
              </a:rPr>
              <a:t>more details including still images and video</a:t>
            </a:r>
          </a:p>
          <a:p>
            <a:pPr marL="457200" indent="-457200">
              <a:buFont typeface="Arial" panose="020B0604020202020204" pitchFamily="34" charset="0"/>
              <a:buChar char="•"/>
            </a:pPr>
            <a:r>
              <a:rPr lang="en-US" dirty="0" smtClean="0">
                <a:solidFill>
                  <a:schemeClr val="tx1"/>
                </a:solidFill>
              </a:rPr>
              <a:t>ROV</a:t>
            </a:r>
            <a:endParaRPr lang="en-US" dirty="0">
              <a:solidFill>
                <a:schemeClr val="tx1"/>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563" y="1447800"/>
            <a:ext cx="1871012" cy="104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6434168" y="2821339"/>
            <a:ext cx="2201802" cy="1159625"/>
            <a:chOff x="6618476" y="2626302"/>
            <a:chExt cx="2201802" cy="1159625"/>
          </a:xfrm>
        </p:grpSpPr>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476" y="2626302"/>
              <a:ext cx="1541672" cy="115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3202" y="2626302"/>
              <a:ext cx="507076" cy="115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10" descr="The Galápagos Rift Expedition 2011 marks the debut of a new camera and lighting platform named “Seirios”. We expect that the new and improved lighting system will make the images gathered by Little Herc even more spectacular. This image is from an ROV shakedown cruise off the coast of the Channel Islands, California in April 20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6369" y="4306735"/>
            <a:ext cx="1341619"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12014" b="16220"/>
          <a:stretch/>
        </p:blipFill>
        <p:spPr bwMode="auto">
          <a:xfrm>
            <a:off x="6222150" y="4306735"/>
            <a:ext cx="1099713"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2176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How Do We </a:t>
            </a:r>
            <a:r>
              <a:rPr lang="en-US" dirty="0" smtClean="0"/>
              <a:t>Explore?</a:t>
            </a:r>
            <a:br>
              <a:rPr lang="en-US" dirty="0" smtClean="0"/>
            </a:br>
            <a:r>
              <a:rPr lang="en-US" sz="2400" dirty="0" smtClean="0"/>
              <a:t>Overview</a:t>
            </a:r>
            <a:endParaRPr lang="en-US" sz="2400" dirty="0"/>
          </a:p>
        </p:txBody>
      </p:sp>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8563" y="1200400"/>
            <a:ext cx="3726875" cy="493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2706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a:t>
            </a:r>
            <a:endParaRPr lang="en-US"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7" y="1868487"/>
            <a:ext cx="2519363" cy="1255713"/>
          </a:xfrm>
          <a:prstGeom prst="rect">
            <a:avLst/>
          </a:prstGeom>
          <a:noFill/>
          <a:ln>
            <a:noFill/>
          </a:ln>
          <a:extLst/>
        </p:spPr>
        <p:style>
          <a:lnRef idx="2">
            <a:schemeClr val="dk1"/>
          </a:lnRef>
          <a:fillRef idx="1">
            <a:schemeClr val="lt1"/>
          </a:fillRef>
          <a:effectRef idx="0">
            <a:schemeClr val="dk1"/>
          </a:effectRef>
          <a:fontRef idx="minor">
            <a:schemeClr val="dk1"/>
          </a:fontRef>
        </p:style>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219200"/>
            <a:ext cx="4029559" cy="4953000"/>
          </a:xfrm>
          <a:prstGeom prst="rect">
            <a:avLst/>
          </a:prstGeom>
          <a:noFill/>
          <a:ln>
            <a:no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20463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Exploration Tools and Technologies</a:t>
            </a:r>
          </a:p>
        </p:txBody>
      </p:sp>
      <p:sp>
        <p:nvSpPr>
          <p:cNvPr id="5" name="Content Placeholder 4"/>
          <p:cNvSpPr>
            <a:spLocks noGrp="1"/>
          </p:cNvSpPr>
          <p:nvPr>
            <p:ph idx="1"/>
          </p:nvPr>
        </p:nvSpPr>
        <p:spPr>
          <a:xfrm>
            <a:off x="5161852" y="1295401"/>
            <a:ext cx="3677348" cy="4724399"/>
          </a:xfrm>
        </p:spPr>
        <p:txBody>
          <a:bodyPr>
            <a:normAutofit/>
          </a:bodyPr>
          <a:lstStyle/>
          <a:p>
            <a:pPr marL="457200" indent="-457200">
              <a:buFont typeface="Arial" panose="020B0604020202020204" pitchFamily="34" charset="0"/>
              <a:buChar char="•"/>
            </a:pPr>
            <a:r>
              <a:rPr lang="en-US" b="1" dirty="0" err="1">
                <a:solidFill>
                  <a:schemeClr val="tx1"/>
                </a:solidFill>
              </a:rPr>
              <a:t>Multibeam</a:t>
            </a:r>
            <a:r>
              <a:rPr lang="en-US" b="1" dirty="0">
                <a:solidFill>
                  <a:schemeClr val="tx1"/>
                </a:solidFill>
              </a:rPr>
              <a:t> </a:t>
            </a:r>
            <a:r>
              <a:rPr lang="en-US" b="1" dirty="0" smtClean="0">
                <a:solidFill>
                  <a:schemeClr val="tx1"/>
                </a:solidFill>
              </a:rPr>
              <a:t>Sonar</a:t>
            </a:r>
            <a:endParaRPr lang="en-US" b="1" dirty="0">
              <a:solidFill>
                <a:schemeClr val="tx1"/>
              </a:solidFill>
            </a:endParaRPr>
          </a:p>
          <a:p>
            <a:pPr marL="457200" indent="-457200">
              <a:buFont typeface="Arial" panose="020B0604020202020204" pitchFamily="34" charset="0"/>
              <a:buChar char="•"/>
            </a:pPr>
            <a:r>
              <a:rPr lang="en-US" dirty="0" smtClean="0">
                <a:solidFill>
                  <a:schemeClr val="tx1"/>
                </a:solidFill>
              </a:rPr>
              <a:t>CTD (</a:t>
            </a:r>
            <a:r>
              <a:rPr lang="en-US" dirty="0">
                <a:solidFill>
                  <a:schemeClr val="tx1"/>
                </a:solidFill>
              </a:rPr>
              <a:t>Conductivity, Temperature, Depth</a:t>
            </a:r>
            <a:r>
              <a:rPr lang="en-US" dirty="0" smtClean="0">
                <a:solidFill>
                  <a:schemeClr val="tx1"/>
                </a:solidFill>
              </a:rPr>
              <a:t>)</a:t>
            </a:r>
          </a:p>
          <a:p>
            <a:pPr marL="457200" indent="-457200">
              <a:buFont typeface="Arial" panose="020B0604020202020204" pitchFamily="34" charset="0"/>
              <a:buChar char="•"/>
            </a:pPr>
            <a:r>
              <a:rPr lang="en-US" dirty="0" smtClean="0">
                <a:solidFill>
                  <a:schemeClr val="tx1"/>
                </a:solidFill>
              </a:rPr>
              <a:t>ROV (</a:t>
            </a:r>
            <a:r>
              <a:rPr lang="en-US" dirty="0">
                <a:solidFill>
                  <a:schemeClr val="tx1"/>
                </a:solidFill>
              </a:rPr>
              <a:t>Remotely Operated Vehicle</a:t>
            </a:r>
            <a:r>
              <a:rPr lang="en-US" dirty="0" smtClean="0">
                <a:solidFill>
                  <a:schemeClr val="tx1"/>
                </a:solidFill>
              </a:rPr>
              <a:t>)</a:t>
            </a:r>
          </a:p>
          <a:p>
            <a:pPr marL="457200" indent="-457200">
              <a:buFont typeface="Arial" panose="020B0604020202020204" pitchFamily="34" charset="0"/>
              <a:buChar char="•"/>
            </a:pPr>
            <a:r>
              <a:rPr lang="en-US" dirty="0" smtClean="0">
                <a:solidFill>
                  <a:schemeClr val="tx1"/>
                </a:solidFill>
              </a:rPr>
              <a:t>Telepresence</a:t>
            </a:r>
            <a:endParaRPr lang="en-US" dirty="0">
              <a:solidFill>
                <a:schemeClr val="tx1"/>
              </a:solidFill>
            </a:endParaRPr>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12636"/>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em302_before_after_MB.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354054"/>
            <a:ext cx="1676400" cy="144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5748" y="1354054"/>
            <a:ext cx="2723452" cy="453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12014" b="16220"/>
          <a:stretch/>
        </p:blipFill>
        <p:spPr bwMode="auto">
          <a:xfrm>
            <a:off x="457200" y="4287863"/>
            <a:ext cx="1676400" cy="159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495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Multibeam</a:t>
            </a:r>
            <a:r>
              <a:rPr lang="en-US" dirty="0"/>
              <a:t> </a:t>
            </a:r>
            <a:r>
              <a:rPr lang="en-US" dirty="0" smtClean="0"/>
              <a:t>Sonar</a:t>
            </a:r>
            <a:br>
              <a:rPr lang="en-US" dirty="0" smtClean="0"/>
            </a:br>
            <a:r>
              <a:rPr lang="en-US" sz="2200" dirty="0" smtClean="0"/>
              <a:t>Look </a:t>
            </a:r>
            <a:r>
              <a:rPr lang="en-US" sz="2200" dirty="0"/>
              <a:t>how far we’ve come…</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98" t="8784" b="18103"/>
          <a:stretch/>
        </p:blipFill>
        <p:spPr bwMode="auto">
          <a:xfrm>
            <a:off x="4276752" y="4353133"/>
            <a:ext cx="3838548" cy="1514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6752" y="1388290"/>
            <a:ext cx="3838548" cy="287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0" y="1388290"/>
            <a:ext cx="3116187" cy="267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8701" y="4169175"/>
            <a:ext cx="3116186" cy="169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5477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Wet Maps (5-6)</a:t>
            </a:r>
            <a:br>
              <a:rPr lang="nl-NL" dirty="0"/>
            </a:br>
            <a:r>
              <a:rPr lang="nl-NL" sz="2200" dirty="0"/>
              <a:t>Pg. 51</a:t>
            </a:r>
            <a:endParaRPr lang="en-US" sz="2200" dirty="0"/>
          </a:p>
        </p:txBody>
      </p:sp>
      <p:pic>
        <p:nvPicPr>
          <p:cNvPr id="4" name="Picture 10" descr="DSCN7347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599" y="3708400"/>
            <a:ext cx="16764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SCN735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371600"/>
            <a:ext cx="1676400" cy="223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9" y="1366982"/>
            <a:ext cx="491668" cy="4649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366982"/>
            <a:ext cx="449964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4768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Wet Maps (5-6)</a:t>
            </a:r>
            <a:br>
              <a:rPr lang="nl-NL" dirty="0"/>
            </a:br>
            <a:r>
              <a:rPr lang="nl-NL" sz="2200" dirty="0"/>
              <a:t>Pg. 51</a:t>
            </a:r>
            <a:endParaRPr lang="en-US" sz="2200"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65" y="1366982"/>
            <a:ext cx="449964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447800"/>
            <a:ext cx="3772125" cy="456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724401" y="1366982"/>
            <a:ext cx="491668" cy="4649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8254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Wet Maps (5-6)</a:t>
            </a:r>
            <a:br>
              <a:rPr lang="nl-NL" dirty="0"/>
            </a:br>
            <a:r>
              <a:rPr lang="nl-NL" sz="2200" dirty="0"/>
              <a:t>Pg. 51</a:t>
            </a:r>
            <a:endParaRPr lang="en-US" sz="22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66982"/>
            <a:ext cx="491668" cy="4649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047" y="1523999"/>
            <a:ext cx="4067753" cy="41510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1281" y="1524000"/>
            <a:ext cx="3195800" cy="4038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4114800"/>
            <a:ext cx="1959896" cy="181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9777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farm4.static.flickr.com/3185/2714174666_978e66f12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8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pursuit-of-happiness.org/wp-content/uploads/aristotle-2-siz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52400"/>
            <a:ext cx="2171700" cy="292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241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Watching in 3D (9-12)</a:t>
            </a:r>
            <a:br>
              <a:rPr lang="en-US" dirty="0"/>
            </a:br>
            <a:r>
              <a:rPr lang="en-US" sz="2200" dirty="0"/>
              <a:t>Pg. </a:t>
            </a:r>
            <a:r>
              <a:rPr lang="en-US" sz="2200" dirty="0" smtClean="0"/>
              <a:t>77</a:t>
            </a:r>
            <a:endParaRPr lang="en-US" sz="220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3034" y="1905000"/>
            <a:ext cx="429096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0"/>
            <a:ext cx="4867181"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6134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Ocean Literacy Essential Principles</a:t>
            </a:r>
            <a:br>
              <a:rPr lang="en-US" dirty="0"/>
            </a:br>
            <a:r>
              <a:rPr lang="en-US" dirty="0"/>
              <a:t>Curriculum Standards </a:t>
            </a:r>
            <a:r>
              <a:rPr lang="en-US" dirty="0" smtClean="0"/>
              <a:t>Reflections</a:t>
            </a:r>
            <a:endParaRPr lang="en-US" dirty="0"/>
          </a:p>
        </p:txBody>
      </p:sp>
      <p:pic>
        <p:nvPicPr>
          <p:cNvPr id="4" name="Picture 2" descr="ocean lit teacher.JPG"/>
          <p:cNvPicPr>
            <a:picLocks noChangeAspect="1"/>
          </p:cNvPicPr>
          <p:nvPr/>
        </p:nvPicPr>
        <p:blipFill rotWithShape="1">
          <a:blip r:embed="rId3">
            <a:extLst>
              <a:ext uri="{28A0092B-C50C-407E-A947-70E740481C1C}">
                <a14:useLocalDpi xmlns:a14="http://schemas.microsoft.com/office/drawing/2010/main" val="0"/>
              </a:ext>
            </a:extLst>
          </a:blip>
          <a:srcRect t="9741" b="7935"/>
          <a:stretch/>
        </p:blipFill>
        <p:spPr bwMode="auto">
          <a:xfrm>
            <a:off x="1981200" y="2057400"/>
            <a:ext cx="5405752" cy="297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6735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Exploration Tools and Technologies</a:t>
            </a:r>
          </a:p>
        </p:txBody>
      </p:sp>
      <p:sp>
        <p:nvSpPr>
          <p:cNvPr id="5" name="Content Placeholder 4"/>
          <p:cNvSpPr>
            <a:spLocks noGrp="1"/>
          </p:cNvSpPr>
          <p:nvPr>
            <p:ph idx="1"/>
          </p:nvPr>
        </p:nvSpPr>
        <p:spPr>
          <a:xfrm>
            <a:off x="5161852" y="1295401"/>
            <a:ext cx="3677348" cy="4724399"/>
          </a:xfrm>
        </p:spPr>
        <p:txBody>
          <a:bodyPr>
            <a:normAutofit/>
          </a:bodyPr>
          <a:lstStyle/>
          <a:p>
            <a:pPr marL="457200" indent="-457200">
              <a:buFont typeface="Arial" panose="020B0604020202020204" pitchFamily="34" charset="0"/>
              <a:buChar char="•"/>
            </a:pPr>
            <a:r>
              <a:rPr lang="en-US" dirty="0" err="1">
                <a:solidFill>
                  <a:schemeClr val="tx1"/>
                </a:solidFill>
              </a:rPr>
              <a:t>Multibeam</a:t>
            </a:r>
            <a:r>
              <a:rPr lang="en-US" dirty="0">
                <a:solidFill>
                  <a:schemeClr val="tx1"/>
                </a:solidFill>
              </a:rPr>
              <a:t> </a:t>
            </a:r>
            <a:r>
              <a:rPr lang="en-US" dirty="0" smtClean="0">
                <a:solidFill>
                  <a:schemeClr val="tx1"/>
                </a:solidFill>
              </a:rPr>
              <a:t>Sonar</a:t>
            </a:r>
            <a:endParaRPr lang="en-US" dirty="0">
              <a:solidFill>
                <a:schemeClr val="tx1"/>
              </a:solidFill>
            </a:endParaRPr>
          </a:p>
          <a:p>
            <a:pPr marL="457200" indent="-457200">
              <a:buFont typeface="Arial" panose="020B0604020202020204" pitchFamily="34" charset="0"/>
              <a:buChar char="•"/>
            </a:pPr>
            <a:r>
              <a:rPr lang="en-US" b="1" dirty="0" smtClean="0">
                <a:solidFill>
                  <a:schemeClr val="tx1"/>
                </a:solidFill>
              </a:rPr>
              <a:t>CTD (</a:t>
            </a:r>
            <a:r>
              <a:rPr lang="en-US" b="1" dirty="0">
                <a:solidFill>
                  <a:schemeClr val="tx1"/>
                </a:solidFill>
              </a:rPr>
              <a:t>Conductivity, Temperature, Depth</a:t>
            </a:r>
            <a:r>
              <a:rPr lang="en-US" b="1" dirty="0" smtClean="0">
                <a:solidFill>
                  <a:schemeClr val="tx1"/>
                </a:solidFill>
              </a:rPr>
              <a:t>)</a:t>
            </a:r>
          </a:p>
          <a:p>
            <a:pPr marL="457200" indent="-457200">
              <a:buFont typeface="Arial" panose="020B0604020202020204" pitchFamily="34" charset="0"/>
              <a:buChar char="•"/>
            </a:pPr>
            <a:r>
              <a:rPr lang="en-US" dirty="0" smtClean="0">
                <a:solidFill>
                  <a:schemeClr val="tx1"/>
                </a:solidFill>
              </a:rPr>
              <a:t>ROV (</a:t>
            </a:r>
            <a:r>
              <a:rPr lang="en-US" dirty="0">
                <a:solidFill>
                  <a:schemeClr val="tx1"/>
                </a:solidFill>
              </a:rPr>
              <a:t>Remotely Operated Vehicle</a:t>
            </a:r>
            <a:r>
              <a:rPr lang="en-US" dirty="0" smtClean="0">
                <a:solidFill>
                  <a:schemeClr val="tx1"/>
                </a:solidFill>
              </a:rPr>
              <a:t>)</a:t>
            </a:r>
          </a:p>
          <a:p>
            <a:pPr marL="457200" indent="-457200">
              <a:buFont typeface="Arial" panose="020B0604020202020204" pitchFamily="34" charset="0"/>
              <a:buChar char="•"/>
            </a:pPr>
            <a:r>
              <a:rPr lang="en-US" dirty="0" smtClean="0">
                <a:solidFill>
                  <a:schemeClr val="tx1"/>
                </a:solidFill>
              </a:rPr>
              <a:t>Telepresence</a:t>
            </a:r>
            <a:endParaRPr lang="en-US" dirty="0">
              <a:solidFill>
                <a:schemeClr val="tx1"/>
              </a:solidFill>
            </a:endParaRPr>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12636"/>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em302_before_after_MB.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354054"/>
            <a:ext cx="1676400" cy="144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5748" y="1354054"/>
            <a:ext cx="2723452" cy="453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12014" b="16220"/>
          <a:stretch/>
        </p:blipFill>
        <p:spPr bwMode="auto">
          <a:xfrm>
            <a:off x="457200" y="4287863"/>
            <a:ext cx="1676400" cy="159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2167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Conductivity, </a:t>
            </a:r>
            <a:r>
              <a:rPr lang="en-US" dirty="0" smtClean="0"/>
              <a:t>Temperature, </a:t>
            </a:r>
            <a:r>
              <a:rPr lang="en-US" dirty="0"/>
              <a:t>and Depth Meter (CTD</a:t>
            </a:r>
            <a:r>
              <a:rPr lang="en-US" dirty="0" smtClean="0"/>
              <a:t>)</a:t>
            </a:r>
            <a:endParaRPr lang="en-US" dirty="0"/>
          </a:p>
        </p:txBody>
      </p:sp>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447800"/>
            <a:ext cx="1882084" cy="43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7800"/>
            <a:ext cx="45720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hlinkClick r:id="rId5" action="ppaction://hlinkfil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1" y="4656438"/>
            <a:ext cx="2286000" cy="128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24138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a CTD (5-6)</a:t>
            </a:r>
            <a:br>
              <a:rPr lang="en-US" dirty="0"/>
            </a:br>
            <a:r>
              <a:rPr lang="en-US" sz="2200" dirty="0"/>
              <a:t>Pg. </a:t>
            </a:r>
            <a:r>
              <a:rPr lang="en-US" sz="2200" dirty="0" smtClean="0"/>
              <a:t>91</a:t>
            </a:r>
            <a:endParaRPr lang="en-US" sz="2200" dirty="0"/>
          </a:p>
        </p:txBody>
      </p:sp>
      <p:sp>
        <p:nvSpPr>
          <p:cNvPr id="3" name="Content Placeholder 2"/>
          <p:cNvSpPr>
            <a:spLocks noGrp="1"/>
          </p:cNvSpPr>
          <p:nvPr>
            <p:ph idx="1"/>
          </p:nvPr>
        </p:nvSpPr>
        <p:spPr>
          <a:xfrm>
            <a:off x="457200" y="1295401"/>
            <a:ext cx="4800600" cy="4724399"/>
          </a:xfrm>
        </p:spPr>
        <p:txBody>
          <a:bodyPr/>
          <a:lstStyle/>
          <a:p>
            <a:r>
              <a:rPr lang="en-US" dirty="0">
                <a:solidFill>
                  <a:schemeClr val="tx1"/>
                </a:solidFill>
                <a:latin typeface="Cambria" panose="02040503050406030204" pitchFamily="18" charset="0"/>
              </a:rPr>
              <a:t>Searching for anomalies:</a:t>
            </a:r>
          </a:p>
          <a:p>
            <a:r>
              <a:rPr lang="en-US" dirty="0" smtClean="0">
                <a:solidFill>
                  <a:schemeClr val="tx1"/>
                </a:solidFill>
              </a:rPr>
              <a:t>What </a:t>
            </a:r>
            <a:r>
              <a:rPr lang="en-US" dirty="0">
                <a:solidFill>
                  <a:schemeClr val="tx1"/>
                </a:solidFill>
              </a:rPr>
              <a:t>type of CTD data could reveal the presence of hydrothermal vents or volcanoes</a:t>
            </a:r>
            <a:r>
              <a:rPr lang="en-US" dirty="0" smtClean="0">
                <a:solidFill>
                  <a:schemeClr val="tx1"/>
                </a:solidFill>
              </a:rPr>
              <a:t>?</a:t>
            </a:r>
            <a:endParaRPr lang="en-US" dirty="0">
              <a:solidFill>
                <a:schemeClr val="tx1"/>
              </a:solidFill>
            </a:endParaRPr>
          </a:p>
        </p:txBody>
      </p:sp>
      <p:pic>
        <p:nvPicPr>
          <p:cNvPr id="4" name="Picture 3" descr="A black smoker chimney named 'Boardwalk' emitting hydrothermal fluids in the northeastern Pacific Ocean at a depth of 7,260 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371600"/>
            <a:ext cx="342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3042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Oceanographic Yo-Yo (7-8)</a:t>
            </a:r>
            <a:br>
              <a:rPr lang="en-US" dirty="0"/>
            </a:br>
            <a:r>
              <a:rPr lang="en-US" sz="2200" dirty="0"/>
              <a:t>Pg. 101</a:t>
            </a:r>
          </a:p>
        </p:txBody>
      </p:sp>
      <p:pic>
        <p:nvPicPr>
          <p:cNvPr id="7" name="Picture 2"/>
          <p:cNvPicPr>
            <a:picLocks noChangeAspect="1"/>
          </p:cNvPicPr>
          <p:nvPr/>
        </p:nvPicPr>
        <p:blipFill>
          <a:blip r:embed="rId2">
            <a:extLst>
              <a:ext uri="{28A0092B-C50C-407E-A947-70E740481C1C}">
                <a14:useLocalDpi xmlns:a14="http://schemas.microsoft.com/office/drawing/2010/main" val="0"/>
              </a:ext>
            </a:extLst>
          </a:blip>
          <a:srcRect r="-725"/>
          <a:stretch>
            <a:fillRect/>
          </a:stretch>
        </p:blipFill>
        <p:spPr bwMode="auto">
          <a:xfrm>
            <a:off x="533401" y="1776737"/>
            <a:ext cx="8229599" cy="36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0213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104" y="1306675"/>
            <a:ext cx="4227792" cy="47131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9965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749" y="1295400"/>
            <a:ext cx="4384051" cy="47244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95400"/>
            <a:ext cx="4500129" cy="47244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4241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Ocean Literacy Essential Principles</a:t>
            </a:r>
            <a:br>
              <a:rPr lang="en-US" dirty="0"/>
            </a:br>
            <a:r>
              <a:rPr lang="en-US" dirty="0"/>
              <a:t>Curriculum Standards </a:t>
            </a:r>
            <a:r>
              <a:rPr lang="en-US" dirty="0" smtClean="0"/>
              <a:t>Reflections</a:t>
            </a:r>
            <a:endParaRPr lang="en-US" dirty="0"/>
          </a:p>
        </p:txBody>
      </p:sp>
      <p:pic>
        <p:nvPicPr>
          <p:cNvPr id="6" name="Picture 2" descr="ocean lit teacher.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9741" b="7935"/>
          <a:stretch/>
        </p:blipFill>
        <p:spPr bwMode="auto">
          <a:xfrm>
            <a:off x="1981200" y="2057400"/>
            <a:ext cx="5405752" cy="297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4953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 Explorer Website</a:t>
            </a:r>
            <a:endParaRPr lang="en-US" dirty="0"/>
          </a:p>
        </p:txBody>
      </p:sp>
      <p:sp>
        <p:nvSpPr>
          <p:cNvPr id="5" name="Content Placeholder 4"/>
          <p:cNvSpPr>
            <a:spLocks noGrp="1"/>
          </p:cNvSpPr>
          <p:nvPr>
            <p:ph idx="1"/>
          </p:nvPr>
        </p:nvSpPr>
        <p:spPr/>
        <p:txBody>
          <a:bodyPr/>
          <a:lstStyle/>
          <a:p>
            <a:r>
              <a:rPr lang="en-US" dirty="0">
                <a:solidFill>
                  <a:schemeClr val="tx1"/>
                </a:solidFill>
                <a:latin typeface="Cambria" panose="02040503050406030204" pitchFamily="18" charset="0"/>
              </a:rPr>
              <a:t>Education Resources:</a:t>
            </a:r>
          </a:p>
          <a:p>
            <a:pPr marL="457200" indent="-457200">
              <a:buFont typeface="Arial" panose="020B0604020202020204" pitchFamily="34" charset="0"/>
              <a:buChar char="•"/>
            </a:pPr>
            <a:r>
              <a:rPr lang="en-US" sz="2400" dirty="0" smtClean="0">
                <a:solidFill>
                  <a:schemeClr val="tx1"/>
                </a:solidFill>
              </a:rPr>
              <a:t>Professional </a:t>
            </a:r>
            <a:r>
              <a:rPr lang="en-US" sz="2400" dirty="0">
                <a:solidFill>
                  <a:schemeClr val="tx1"/>
                </a:solidFill>
              </a:rPr>
              <a:t>Development</a:t>
            </a:r>
          </a:p>
          <a:p>
            <a:pPr marL="457200" indent="-457200">
              <a:buFont typeface="Arial" panose="020B0604020202020204" pitchFamily="34" charset="0"/>
              <a:buChar char="•"/>
            </a:pPr>
            <a:r>
              <a:rPr lang="en-US" sz="2400" dirty="0" smtClean="0">
                <a:solidFill>
                  <a:schemeClr val="tx1"/>
                </a:solidFill>
              </a:rPr>
              <a:t>Webinars</a:t>
            </a:r>
            <a:endParaRPr lang="en-US" sz="2400" dirty="0">
              <a:solidFill>
                <a:schemeClr val="tx1"/>
              </a:solidFill>
            </a:endParaRPr>
          </a:p>
          <a:p>
            <a:pPr marL="457200" indent="-457200">
              <a:buFont typeface="Arial" panose="020B0604020202020204" pitchFamily="34" charset="0"/>
              <a:buChar char="•"/>
            </a:pPr>
            <a:r>
              <a:rPr lang="en-US" sz="2400" dirty="0" smtClean="0">
                <a:solidFill>
                  <a:schemeClr val="tx1"/>
                </a:solidFill>
              </a:rPr>
              <a:t>Lesson </a:t>
            </a:r>
            <a:r>
              <a:rPr lang="en-US" sz="2400" dirty="0">
                <a:solidFill>
                  <a:schemeClr val="tx1"/>
                </a:solidFill>
              </a:rPr>
              <a:t>Plans</a:t>
            </a:r>
          </a:p>
          <a:p>
            <a:pPr marL="457200" indent="-457200">
              <a:buFont typeface="Arial" panose="020B0604020202020204" pitchFamily="34" charset="0"/>
              <a:buChar char="•"/>
            </a:pPr>
            <a:r>
              <a:rPr lang="en-US" sz="2400" dirty="0" smtClean="0">
                <a:solidFill>
                  <a:schemeClr val="tx1"/>
                </a:solidFill>
              </a:rPr>
              <a:t>Expedition </a:t>
            </a:r>
            <a:r>
              <a:rPr lang="en-US" sz="2400" dirty="0">
                <a:solidFill>
                  <a:schemeClr val="tx1"/>
                </a:solidFill>
              </a:rPr>
              <a:t>Education </a:t>
            </a:r>
            <a:r>
              <a:rPr lang="en-US" sz="2400" dirty="0" smtClean="0">
                <a:solidFill>
                  <a:schemeClr val="tx1"/>
                </a:solidFill>
              </a:rPr>
              <a:t>Modules</a:t>
            </a:r>
            <a:endParaRPr lang="en-US" sz="2400" dirty="0">
              <a:solidFill>
                <a:schemeClr val="tx1"/>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7615" y="1295400"/>
            <a:ext cx="3831585" cy="4748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4200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graphics8.nytimes.com/images/2008/06/17/us/17planet600.jpg"/>
          <p:cNvPicPr>
            <a:picLocks noChangeAspect="1" noChangeArrowheads="1"/>
          </p:cNvPicPr>
          <p:nvPr/>
        </p:nvPicPr>
        <p:blipFill rotWithShape="1">
          <a:blip r:embed="rId3">
            <a:extLst>
              <a:ext uri="{28A0092B-C50C-407E-A947-70E740481C1C}">
                <a14:useLocalDpi xmlns:a14="http://schemas.microsoft.com/office/drawing/2010/main" val="0"/>
              </a:ext>
            </a:extLst>
          </a:blip>
          <a:srcRect l="16357" r="8153"/>
          <a:stretch/>
        </p:blipFill>
        <p:spPr bwMode="auto">
          <a:xfrm>
            <a:off x="-1" y="-45720"/>
            <a:ext cx="9144001" cy="694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839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Atlas</a:t>
            </a:r>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960" b="4767"/>
          <a:stretch/>
        </p:blipFill>
        <p:spPr bwMode="auto">
          <a:xfrm>
            <a:off x="0" y="1143000"/>
            <a:ext cx="9144000" cy="4987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5619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Exploration Tools and Technologies</a:t>
            </a:r>
          </a:p>
        </p:txBody>
      </p:sp>
      <p:sp>
        <p:nvSpPr>
          <p:cNvPr id="5" name="Content Placeholder 4"/>
          <p:cNvSpPr>
            <a:spLocks noGrp="1"/>
          </p:cNvSpPr>
          <p:nvPr>
            <p:ph idx="1"/>
          </p:nvPr>
        </p:nvSpPr>
        <p:spPr>
          <a:xfrm>
            <a:off x="5161852" y="1295401"/>
            <a:ext cx="3677348" cy="4724399"/>
          </a:xfrm>
        </p:spPr>
        <p:txBody>
          <a:bodyPr>
            <a:normAutofit/>
          </a:bodyPr>
          <a:lstStyle/>
          <a:p>
            <a:pPr marL="457200" indent="-457200">
              <a:buFont typeface="Arial" panose="020B0604020202020204" pitchFamily="34" charset="0"/>
              <a:buChar char="•"/>
            </a:pPr>
            <a:r>
              <a:rPr lang="en-US" dirty="0" err="1">
                <a:solidFill>
                  <a:schemeClr val="tx1"/>
                </a:solidFill>
              </a:rPr>
              <a:t>Multibeam</a:t>
            </a:r>
            <a:r>
              <a:rPr lang="en-US" dirty="0">
                <a:solidFill>
                  <a:schemeClr val="tx1"/>
                </a:solidFill>
              </a:rPr>
              <a:t> </a:t>
            </a:r>
            <a:r>
              <a:rPr lang="en-US" dirty="0" smtClean="0">
                <a:solidFill>
                  <a:schemeClr val="tx1"/>
                </a:solidFill>
              </a:rPr>
              <a:t>Sonar</a:t>
            </a:r>
            <a:endParaRPr lang="en-US" dirty="0">
              <a:solidFill>
                <a:schemeClr val="tx1"/>
              </a:solidFill>
            </a:endParaRPr>
          </a:p>
          <a:p>
            <a:pPr marL="457200" indent="-457200">
              <a:buFont typeface="Arial" panose="020B0604020202020204" pitchFamily="34" charset="0"/>
              <a:buChar char="•"/>
            </a:pPr>
            <a:r>
              <a:rPr lang="en-US" dirty="0" smtClean="0">
                <a:solidFill>
                  <a:schemeClr val="tx1"/>
                </a:solidFill>
              </a:rPr>
              <a:t>CTD (</a:t>
            </a:r>
            <a:r>
              <a:rPr lang="en-US" dirty="0">
                <a:solidFill>
                  <a:schemeClr val="tx1"/>
                </a:solidFill>
              </a:rPr>
              <a:t>Conductivity, Temperature, Depth</a:t>
            </a:r>
            <a:r>
              <a:rPr lang="en-US" dirty="0" smtClean="0">
                <a:solidFill>
                  <a:schemeClr val="tx1"/>
                </a:solidFill>
              </a:rPr>
              <a:t>)</a:t>
            </a:r>
          </a:p>
          <a:p>
            <a:pPr marL="457200" indent="-457200">
              <a:buFont typeface="Arial" panose="020B0604020202020204" pitchFamily="34" charset="0"/>
              <a:buChar char="•"/>
            </a:pPr>
            <a:r>
              <a:rPr lang="en-US" b="1" dirty="0" smtClean="0">
                <a:solidFill>
                  <a:schemeClr val="tx1"/>
                </a:solidFill>
              </a:rPr>
              <a:t>ROV (</a:t>
            </a:r>
            <a:r>
              <a:rPr lang="en-US" b="1" dirty="0">
                <a:solidFill>
                  <a:schemeClr val="tx1"/>
                </a:solidFill>
              </a:rPr>
              <a:t>Remotely Operated Vehicle</a:t>
            </a:r>
            <a:r>
              <a:rPr lang="en-US" b="1" dirty="0" smtClean="0">
                <a:solidFill>
                  <a:schemeClr val="tx1"/>
                </a:solidFill>
              </a:rPr>
              <a:t>)</a:t>
            </a:r>
          </a:p>
          <a:p>
            <a:pPr marL="457200" indent="-457200">
              <a:buFont typeface="Arial" panose="020B0604020202020204" pitchFamily="34" charset="0"/>
              <a:buChar char="•"/>
            </a:pPr>
            <a:r>
              <a:rPr lang="en-US" dirty="0" smtClean="0">
                <a:solidFill>
                  <a:schemeClr val="tx1"/>
                </a:solidFill>
              </a:rPr>
              <a:t>Telepresence</a:t>
            </a:r>
            <a:endParaRPr lang="en-US" dirty="0">
              <a:solidFill>
                <a:schemeClr val="tx1"/>
              </a:solidFill>
            </a:endParaRPr>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12636"/>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em302_before_after_MB.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354054"/>
            <a:ext cx="1676400" cy="144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5748" y="1354054"/>
            <a:ext cx="2723452" cy="453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12014" b="16220"/>
          <a:stretch/>
        </p:blipFill>
        <p:spPr bwMode="auto">
          <a:xfrm>
            <a:off x="457200" y="4287863"/>
            <a:ext cx="1676400" cy="159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5107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Little Hercules</a:t>
            </a:r>
            <a:r>
              <a:rPr lang="en-US" dirty="0"/>
              <a:t>, </a:t>
            </a:r>
            <a:r>
              <a:rPr lang="en-US" i="1" dirty="0" err="1"/>
              <a:t>Seirios</a:t>
            </a:r>
            <a:r>
              <a:rPr lang="en-US" dirty="0"/>
              <a:t>, and </a:t>
            </a:r>
            <a:r>
              <a:rPr lang="en-US" i="1" dirty="0" smtClean="0"/>
              <a:t>Deep </a:t>
            </a:r>
            <a:r>
              <a:rPr lang="en-US" i="1" dirty="0"/>
              <a:t>Discoverer</a:t>
            </a:r>
          </a:p>
        </p:txBody>
      </p:sp>
      <p:pic>
        <p:nvPicPr>
          <p:cNvPr id="4" name="Picture 10" descr="The Galápagos Rift Expedition 2011 marks the debut of a new camera and lighting platform named “Seirios”. We expect that the new and improved lighting system will make the images gathered by Little Herc even more spectacular. This image is from an ROV shakedown cruise off the coast of the Channel Islands, California in April 2011."/>
          <p:cNvPicPr>
            <a:picLocks noChangeAspect="1" noChangeArrowheads="1"/>
          </p:cNvPicPr>
          <p:nvPr/>
        </p:nvPicPr>
        <p:blipFill rotWithShape="1">
          <a:blip r:embed="rId3">
            <a:extLst>
              <a:ext uri="{28A0092B-C50C-407E-A947-70E740481C1C}">
                <a14:useLocalDpi xmlns:a14="http://schemas.microsoft.com/office/drawing/2010/main" val="0"/>
              </a:ext>
            </a:extLst>
          </a:blip>
          <a:srcRect l="4372" r="6098"/>
          <a:stretch/>
        </p:blipFill>
        <p:spPr bwMode="auto">
          <a:xfrm>
            <a:off x="3438210" y="1905000"/>
            <a:ext cx="2260662" cy="19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t="5859"/>
          <a:stretch/>
        </p:blipFill>
        <p:spPr bwMode="auto">
          <a:xfrm>
            <a:off x="6324600" y="1894282"/>
            <a:ext cx="2268405" cy="196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The Little Hercules remotely-operated vehicle (ROV) is a dual-body system capable of operating to depths of 4000m."/>
          <p:cNvPicPr>
            <a:picLocks noChangeAspect="1" noChangeArrowheads="1"/>
          </p:cNvPicPr>
          <p:nvPr/>
        </p:nvPicPr>
        <p:blipFill rotWithShape="1">
          <a:blip r:embed="rId5">
            <a:extLst>
              <a:ext uri="{28A0092B-C50C-407E-A947-70E740481C1C}">
                <a14:useLocalDpi xmlns:a14="http://schemas.microsoft.com/office/drawing/2010/main" val="0"/>
              </a:ext>
            </a:extLst>
          </a:blip>
          <a:srcRect l="12564"/>
          <a:stretch/>
        </p:blipFill>
        <p:spPr bwMode="auto">
          <a:xfrm>
            <a:off x="585788" y="1905001"/>
            <a:ext cx="2226693" cy="19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09588" y="3962400"/>
            <a:ext cx="2538412" cy="1077218"/>
          </a:xfrm>
          <a:prstGeom prst="rect">
            <a:avLst/>
          </a:prstGeom>
          <a:noFill/>
        </p:spPr>
        <p:txBody>
          <a:bodyPr wrap="square" rtlCol="0">
            <a:spAutoFit/>
          </a:bodyPr>
          <a:lstStyle/>
          <a:p>
            <a:r>
              <a:rPr lang="en-US" sz="1600" i="1" dirty="0">
                <a:latin typeface="Cambria" panose="02040503050406030204" pitchFamily="18" charset="0"/>
              </a:rPr>
              <a:t>Little Hercules</a:t>
            </a:r>
            <a:r>
              <a:rPr lang="en-US" sz="1600" dirty="0">
                <a:latin typeface="Cambria" panose="02040503050406030204" pitchFamily="18" charset="0"/>
              </a:rPr>
              <a:t>, 4000 m</a:t>
            </a:r>
          </a:p>
          <a:p>
            <a:pPr marL="285750" indent="-285750">
              <a:buFont typeface="Arial" panose="020B0604020202020204" pitchFamily="34" charset="0"/>
              <a:buChar char="•"/>
            </a:pPr>
            <a:r>
              <a:rPr lang="en-US" sz="1600" dirty="0" smtClean="0">
                <a:latin typeface="Calibri Light" panose="020F0302020204030204" pitchFamily="34" charset="0"/>
              </a:rPr>
              <a:t>2010 </a:t>
            </a:r>
            <a:r>
              <a:rPr lang="en-US" sz="1600" dirty="0">
                <a:latin typeface="Calibri Light" panose="020F0302020204030204" pitchFamily="34" charset="0"/>
              </a:rPr>
              <a:t>– 2013</a:t>
            </a:r>
          </a:p>
          <a:p>
            <a:pPr marL="285750" indent="-285750">
              <a:buFont typeface="Arial" panose="020B0604020202020204" pitchFamily="34" charset="0"/>
              <a:buChar char="•"/>
            </a:pPr>
            <a:r>
              <a:rPr lang="en-US" sz="1600" dirty="0">
                <a:latin typeface="Calibri Light" panose="020F0302020204030204" pitchFamily="34" charset="0"/>
              </a:rPr>
              <a:t>High Definition Cameras </a:t>
            </a:r>
          </a:p>
          <a:p>
            <a:pPr marL="285750" indent="-285750">
              <a:buFont typeface="Arial" panose="020B0604020202020204" pitchFamily="34" charset="0"/>
              <a:buChar char="•"/>
            </a:pPr>
            <a:r>
              <a:rPr lang="en-US" sz="1600" dirty="0">
                <a:latin typeface="Calibri Light" panose="020F0302020204030204" pitchFamily="34" charset="0"/>
              </a:rPr>
              <a:t>Sensors</a:t>
            </a:r>
          </a:p>
        </p:txBody>
      </p:sp>
      <p:sp>
        <p:nvSpPr>
          <p:cNvPr id="8" name="TextBox 7"/>
          <p:cNvSpPr txBox="1"/>
          <p:nvPr/>
        </p:nvSpPr>
        <p:spPr>
          <a:xfrm>
            <a:off x="3352800" y="3962400"/>
            <a:ext cx="2538412" cy="584775"/>
          </a:xfrm>
          <a:prstGeom prst="rect">
            <a:avLst/>
          </a:prstGeom>
          <a:noFill/>
        </p:spPr>
        <p:txBody>
          <a:bodyPr wrap="square" rtlCol="0">
            <a:spAutoFit/>
          </a:bodyPr>
          <a:lstStyle/>
          <a:p>
            <a:r>
              <a:rPr lang="en-US" sz="1600" i="1" dirty="0" err="1" smtClean="0">
                <a:latin typeface="Cambria" panose="02040503050406030204" pitchFamily="18" charset="0"/>
              </a:rPr>
              <a:t>Seirios</a:t>
            </a:r>
            <a:endParaRPr lang="en-US" sz="1600" i="1" dirty="0">
              <a:latin typeface="Cambria" panose="02040503050406030204" pitchFamily="18" charset="0"/>
            </a:endParaRPr>
          </a:p>
          <a:p>
            <a:pPr marL="285750" indent="-285750">
              <a:buFont typeface="Arial" panose="020B0604020202020204" pitchFamily="34" charset="0"/>
              <a:buChar char="•"/>
            </a:pPr>
            <a:r>
              <a:rPr lang="en-US" sz="1600" dirty="0">
                <a:latin typeface="Calibri Light" panose="020F0302020204030204" pitchFamily="34" charset="0"/>
              </a:rPr>
              <a:t>Camera &amp; lighting sled </a:t>
            </a:r>
          </a:p>
        </p:txBody>
      </p:sp>
      <p:sp>
        <p:nvSpPr>
          <p:cNvPr id="9" name="TextBox 8"/>
          <p:cNvSpPr txBox="1"/>
          <p:nvPr/>
        </p:nvSpPr>
        <p:spPr>
          <a:xfrm>
            <a:off x="6224588" y="3962400"/>
            <a:ext cx="2538412" cy="1323439"/>
          </a:xfrm>
          <a:prstGeom prst="rect">
            <a:avLst/>
          </a:prstGeom>
          <a:noFill/>
        </p:spPr>
        <p:txBody>
          <a:bodyPr wrap="square" rtlCol="0">
            <a:spAutoFit/>
          </a:bodyPr>
          <a:lstStyle/>
          <a:p>
            <a:r>
              <a:rPr lang="en-US" sz="1600" i="1" dirty="0">
                <a:latin typeface="Cambria" panose="02040503050406030204" pitchFamily="18" charset="0"/>
              </a:rPr>
              <a:t>Deep Discoverer</a:t>
            </a:r>
            <a:r>
              <a:rPr lang="en-US" sz="1600" dirty="0">
                <a:latin typeface="Cambria" panose="02040503050406030204" pitchFamily="18" charset="0"/>
              </a:rPr>
              <a:t>, 6000 m</a:t>
            </a:r>
          </a:p>
          <a:p>
            <a:pPr marL="285750" indent="-285750">
              <a:buFont typeface="Arial" panose="020B0604020202020204" pitchFamily="34" charset="0"/>
              <a:buChar char="•"/>
            </a:pPr>
            <a:r>
              <a:rPr lang="en-US" sz="1600" dirty="0" smtClean="0">
                <a:latin typeface="Calibri Light" panose="020F0302020204030204" pitchFamily="34" charset="0"/>
              </a:rPr>
              <a:t>Spring </a:t>
            </a:r>
            <a:r>
              <a:rPr lang="en-US" sz="1600" dirty="0">
                <a:latin typeface="Calibri Light" panose="020F0302020204030204" pitchFamily="34" charset="0"/>
              </a:rPr>
              <a:t>2013</a:t>
            </a:r>
          </a:p>
          <a:p>
            <a:pPr marL="285750" indent="-285750">
              <a:buFont typeface="Arial" panose="020B0604020202020204" pitchFamily="34" charset="0"/>
              <a:buChar char="•"/>
            </a:pPr>
            <a:r>
              <a:rPr lang="en-US" sz="1600" dirty="0">
                <a:latin typeface="Calibri Light" panose="020F0302020204030204" pitchFamily="34" charset="0"/>
              </a:rPr>
              <a:t>High Definition Cameras </a:t>
            </a:r>
          </a:p>
          <a:p>
            <a:pPr marL="285750" indent="-285750">
              <a:buFont typeface="Arial" panose="020B0604020202020204" pitchFamily="34" charset="0"/>
              <a:buChar char="•"/>
            </a:pPr>
            <a:r>
              <a:rPr lang="en-US" sz="1600" dirty="0">
                <a:latin typeface="Calibri Light" panose="020F0302020204030204" pitchFamily="34" charset="0"/>
              </a:rPr>
              <a:t>Manipulator arms for deploying sensors</a:t>
            </a:r>
          </a:p>
        </p:txBody>
      </p:sp>
    </p:spTree>
    <p:extLst>
      <p:ext uri="{BB962C8B-B14F-4D97-AF65-F5344CB8AC3E}">
        <p14:creationId xmlns:p14="http://schemas.microsoft.com/office/powerpoint/2010/main" val="3707566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5455" y="1094899"/>
            <a:ext cx="2973019" cy="180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960" y="2832259"/>
            <a:ext cx="3215380" cy="181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17157" t="4299" r="5802" b="-4299"/>
          <a:stretch/>
        </p:blipFill>
        <p:spPr bwMode="auto">
          <a:xfrm>
            <a:off x="0" y="2590800"/>
            <a:ext cx="308551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t="12543"/>
          <a:stretch/>
        </p:blipFill>
        <p:spPr bwMode="auto">
          <a:xfrm>
            <a:off x="2908265" y="4562725"/>
            <a:ext cx="3313887" cy="163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king crab explores the soft sedim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94899"/>
            <a:ext cx="3085511"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t="5611"/>
          <a:stretch/>
        </p:blipFill>
        <p:spPr bwMode="auto">
          <a:xfrm>
            <a:off x="0" y="4562726"/>
            <a:ext cx="3085456" cy="163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b="11363"/>
          <a:stretch/>
        </p:blipFill>
        <p:spPr bwMode="auto">
          <a:xfrm>
            <a:off x="6070689" y="4327526"/>
            <a:ext cx="3073311" cy="187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0689" y="2832258"/>
            <a:ext cx="3073311" cy="173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58475" y="1094898"/>
            <a:ext cx="3085525"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3215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Little Hercules</a:t>
            </a:r>
            <a:endParaRPr lang="en-US" i="1"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508" r="1639" b="-1"/>
          <a:stretch/>
        </p:blipFill>
        <p:spPr bwMode="auto">
          <a:xfrm>
            <a:off x="2551908" y="2514600"/>
            <a:ext cx="6592092" cy="365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6342"/>
          <a:stretch/>
        </p:blipFill>
        <p:spPr bwMode="auto">
          <a:xfrm>
            <a:off x="0" y="1143000"/>
            <a:ext cx="3271780" cy="2426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8421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Deep Discoverer</a:t>
            </a:r>
            <a:endParaRPr lang="en-US" i="1" dirty="0"/>
          </a:p>
        </p:txBody>
      </p:sp>
      <p:pic>
        <p:nvPicPr>
          <p:cNvPr id="4"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79" b="5504"/>
          <a:stretch/>
        </p:blipFill>
        <p:spPr bwMode="auto">
          <a:xfrm>
            <a:off x="2499360" y="2514600"/>
            <a:ext cx="6644640" cy="367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6342"/>
          <a:stretch/>
        </p:blipFill>
        <p:spPr bwMode="auto">
          <a:xfrm>
            <a:off x="0" y="1143000"/>
            <a:ext cx="3271780" cy="2426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82153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Engineering Design</a:t>
            </a:r>
            <a:endParaRPr lang="en-US" dirty="0"/>
          </a:p>
        </p:txBody>
      </p:sp>
      <p:sp>
        <p:nvSpPr>
          <p:cNvPr id="5" name="Content Placeholder 4"/>
          <p:cNvSpPr>
            <a:spLocks noGrp="1"/>
          </p:cNvSpPr>
          <p:nvPr>
            <p:ph idx="1"/>
          </p:nvPr>
        </p:nvSpPr>
        <p:spPr>
          <a:xfrm>
            <a:off x="4038600" y="1295401"/>
            <a:ext cx="4876800" cy="4724399"/>
          </a:xfrm>
        </p:spPr>
        <p:txBody>
          <a:bodyPr>
            <a:normAutofit lnSpcReduction="10000"/>
          </a:bodyPr>
          <a:lstStyle/>
          <a:p>
            <a:pPr marL="457200" indent="-457200">
              <a:buFont typeface="Arial" panose="020B0604020202020204" pitchFamily="34" charset="0"/>
              <a:buChar char="•"/>
            </a:pPr>
            <a:r>
              <a:rPr lang="en-US" dirty="0" smtClean="0">
                <a:solidFill>
                  <a:schemeClr val="tx1"/>
                </a:solidFill>
              </a:rPr>
              <a:t>Define </a:t>
            </a:r>
            <a:r>
              <a:rPr lang="en-US" dirty="0">
                <a:solidFill>
                  <a:schemeClr val="tx1"/>
                </a:solidFill>
              </a:rPr>
              <a:t>problem </a:t>
            </a:r>
          </a:p>
          <a:p>
            <a:pPr marL="457200" indent="-457200">
              <a:buFont typeface="Arial" panose="020B0604020202020204" pitchFamily="34" charset="0"/>
              <a:buChar char="•"/>
            </a:pPr>
            <a:r>
              <a:rPr lang="en-US" dirty="0" smtClean="0">
                <a:solidFill>
                  <a:schemeClr val="tx1"/>
                </a:solidFill>
              </a:rPr>
              <a:t>Gather </a:t>
            </a:r>
            <a:r>
              <a:rPr lang="en-US" dirty="0">
                <a:solidFill>
                  <a:schemeClr val="tx1"/>
                </a:solidFill>
              </a:rPr>
              <a:t>relevant information </a:t>
            </a:r>
          </a:p>
          <a:p>
            <a:pPr marL="457200" indent="-457200">
              <a:buFont typeface="Arial" panose="020B0604020202020204" pitchFamily="34" charset="0"/>
              <a:buChar char="•"/>
            </a:pPr>
            <a:r>
              <a:rPr lang="en-US" dirty="0" smtClean="0">
                <a:solidFill>
                  <a:schemeClr val="tx1"/>
                </a:solidFill>
              </a:rPr>
              <a:t>Brainstorm </a:t>
            </a:r>
            <a:r>
              <a:rPr lang="en-US" dirty="0">
                <a:solidFill>
                  <a:schemeClr val="tx1"/>
                </a:solidFill>
              </a:rPr>
              <a:t>possible solutions </a:t>
            </a:r>
          </a:p>
          <a:p>
            <a:pPr marL="457200" indent="-457200">
              <a:buFont typeface="Arial" panose="020B0604020202020204" pitchFamily="34" charset="0"/>
              <a:buChar char="•"/>
            </a:pPr>
            <a:r>
              <a:rPr lang="en-US" dirty="0" smtClean="0">
                <a:solidFill>
                  <a:schemeClr val="tx1"/>
                </a:solidFill>
              </a:rPr>
              <a:t>Analyze </a:t>
            </a:r>
            <a:r>
              <a:rPr lang="en-US" dirty="0">
                <a:solidFill>
                  <a:schemeClr val="tx1"/>
                </a:solidFill>
              </a:rPr>
              <a:t>possible solutions/select most promising </a:t>
            </a:r>
          </a:p>
          <a:p>
            <a:pPr marL="457200" indent="-457200">
              <a:buFont typeface="Arial" panose="020B0604020202020204" pitchFamily="34" charset="0"/>
              <a:buChar char="•"/>
            </a:pPr>
            <a:r>
              <a:rPr lang="en-US" dirty="0" smtClean="0">
                <a:solidFill>
                  <a:schemeClr val="tx1"/>
                </a:solidFill>
              </a:rPr>
              <a:t>Test </a:t>
            </a:r>
            <a:r>
              <a:rPr lang="en-US" dirty="0">
                <a:solidFill>
                  <a:schemeClr val="tx1"/>
                </a:solidFill>
              </a:rPr>
              <a:t>the solution </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24063"/>
            <a:ext cx="3195638"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2101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Invent a Robot (5-6)</a:t>
            </a:r>
            <a:br>
              <a:rPr lang="en-US" dirty="0"/>
            </a:br>
            <a:r>
              <a:rPr lang="en-US" sz="2200" dirty="0"/>
              <a:t>Pg. 125</a:t>
            </a:r>
          </a:p>
        </p:txBody>
      </p:sp>
      <p:sp>
        <p:nvSpPr>
          <p:cNvPr id="3" name="Content Placeholder 2"/>
          <p:cNvSpPr>
            <a:spLocks noGrp="1"/>
          </p:cNvSpPr>
          <p:nvPr>
            <p:ph idx="1"/>
          </p:nvPr>
        </p:nvSpPr>
        <p:spPr/>
        <p:txBody>
          <a:bodyPr/>
          <a:lstStyle/>
          <a:p>
            <a:r>
              <a:rPr lang="en-US" dirty="0">
                <a:solidFill>
                  <a:schemeClr val="tx1"/>
                </a:solidFill>
                <a:latin typeface="Cambria" panose="02040503050406030204" pitchFamily="18" charset="0"/>
              </a:rPr>
              <a:t>Task: </a:t>
            </a:r>
            <a:r>
              <a:rPr lang="en-US" dirty="0">
                <a:solidFill>
                  <a:schemeClr val="tx1"/>
                </a:solidFill>
              </a:rPr>
              <a:t>Build a model that demonstrates how hydraulic actuators could be used for a robotic arm able to pick up objects about the size of a soda can from the ocean floor. </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4277020" cy="196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657600"/>
            <a:ext cx="3567489" cy="196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1081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pPr marL="457200" indent="-457200">
              <a:lnSpc>
                <a:spcPct val="120000"/>
              </a:lnSpc>
              <a:buFont typeface="Arial" panose="020B0604020202020204" pitchFamily="34" charset="0"/>
              <a:buChar char="•"/>
            </a:pPr>
            <a:r>
              <a:rPr lang="en-US" dirty="0" smtClean="0">
                <a:solidFill>
                  <a:schemeClr val="tx1"/>
                </a:solidFill>
              </a:rPr>
              <a:t>Attach </a:t>
            </a:r>
            <a:r>
              <a:rPr lang="en-US" dirty="0">
                <a:solidFill>
                  <a:schemeClr val="tx1"/>
                </a:solidFill>
              </a:rPr>
              <a:t>the two pieces with screw, washers and nut as shown on pg. 131</a:t>
            </a:r>
            <a:r>
              <a:rPr lang="en-US" dirty="0" smtClean="0">
                <a:solidFill>
                  <a:schemeClr val="tx1"/>
                </a:solidFill>
              </a:rPr>
              <a:t>. </a:t>
            </a:r>
            <a:r>
              <a:rPr lang="en-US" dirty="0">
                <a:solidFill>
                  <a:schemeClr val="tx1"/>
                </a:solidFill>
              </a:rPr>
              <a:t>(An extra nut between the two pieces of cardboard = ease of motion.)</a:t>
            </a:r>
          </a:p>
          <a:p>
            <a:pPr marL="457200" indent="-457200">
              <a:lnSpc>
                <a:spcPct val="120000"/>
              </a:lnSpc>
              <a:buFont typeface="Arial" panose="020B0604020202020204" pitchFamily="34" charset="0"/>
              <a:buChar char="•"/>
            </a:pPr>
            <a:r>
              <a:rPr lang="en-US" dirty="0" smtClean="0">
                <a:solidFill>
                  <a:schemeClr val="tx1"/>
                </a:solidFill>
              </a:rPr>
              <a:t>Take </a:t>
            </a:r>
            <a:r>
              <a:rPr lang="en-US" dirty="0">
                <a:solidFill>
                  <a:schemeClr val="tx1"/>
                </a:solidFill>
              </a:rPr>
              <a:t>6” of duct tape, tear it lengthwise. Tear one of the pieces lengthwise again</a:t>
            </a:r>
            <a:r>
              <a:rPr lang="en-US" dirty="0" smtClean="0">
                <a:solidFill>
                  <a:schemeClr val="tx1"/>
                </a:solidFill>
              </a:rPr>
              <a:t>.</a:t>
            </a:r>
            <a:endParaRPr lang="en-US" dirty="0">
              <a:solidFill>
                <a:schemeClr val="tx1"/>
              </a:solidFill>
            </a:endParaRPr>
          </a:p>
          <a:p>
            <a:pPr marL="457200" indent="-457200">
              <a:lnSpc>
                <a:spcPct val="120000"/>
              </a:lnSpc>
              <a:buFont typeface="Arial" panose="020B0604020202020204" pitchFamily="34" charset="0"/>
              <a:buChar char="•"/>
            </a:pPr>
            <a:r>
              <a:rPr lang="en-US" dirty="0" smtClean="0">
                <a:solidFill>
                  <a:schemeClr val="tx1"/>
                </a:solidFill>
              </a:rPr>
              <a:t>Tear </a:t>
            </a:r>
            <a:r>
              <a:rPr lang="en-US" dirty="0">
                <a:solidFill>
                  <a:schemeClr val="tx1"/>
                </a:solidFill>
              </a:rPr>
              <a:t>one narrow piece of duct tape in half and wrap it around the plunger of </a:t>
            </a:r>
            <a:r>
              <a:rPr lang="en-US" dirty="0" smtClean="0">
                <a:solidFill>
                  <a:schemeClr val="tx1"/>
                </a:solidFill>
              </a:rPr>
              <a:t>one </a:t>
            </a:r>
            <a:r>
              <a:rPr lang="en-US" dirty="0">
                <a:solidFill>
                  <a:schemeClr val="tx1"/>
                </a:solidFill>
              </a:rPr>
              <a:t>syringe.</a:t>
            </a:r>
          </a:p>
          <a:p>
            <a:pPr marL="457200" indent="-457200">
              <a:lnSpc>
                <a:spcPct val="120000"/>
              </a:lnSpc>
              <a:buFont typeface="Arial" panose="020B0604020202020204" pitchFamily="34" charset="0"/>
              <a:buChar char="•"/>
            </a:pPr>
            <a:r>
              <a:rPr lang="en-US" dirty="0" smtClean="0">
                <a:solidFill>
                  <a:schemeClr val="tx1"/>
                </a:solidFill>
              </a:rPr>
              <a:t>Take </a:t>
            </a:r>
            <a:r>
              <a:rPr lang="en-US" dirty="0">
                <a:solidFill>
                  <a:schemeClr val="tx1"/>
                </a:solidFill>
              </a:rPr>
              <a:t>~ 3 in. of tape and tape the plunger to the smaller of the two pieces of cardboard  (the part of the arm that will move</a:t>
            </a:r>
            <a:r>
              <a:rPr lang="en-US" dirty="0" smtClean="0">
                <a:solidFill>
                  <a:schemeClr val="tx1"/>
                </a:solidFill>
              </a:rPr>
              <a:t>).</a:t>
            </a:r>
            <a:endParaRPr lang="en-US" dirty="0">
              <a:solidFill>
                <a:schemeClr val="tx1"/>
              </a:solidFill>
            </a:endParaRPr>
          </a:p>
          <a:p>
            <a:pPr marL="457200" indent="-457200">
              <a:lnSpc>
                <a:spcPct val="120000"/>
              </a:lnSpc>
              <a:buFont typeface="Arial" panose="020B0604020202020204" pitchFamily="34" charset="0"/>
              <a:buChar char="•"/>
            </a:pPr>
            <a:r>
              <a:rPr lang="en-US" dirty="0" smtClean="0">
                <a:solidFill>
                  <a:schemeClr val="tx1"/>
                </a:solidFill>
              </a:rPr>
              <a:t>Tape </a:t>
            </a:r>
            <a:r>
              <a:rPr lang="en-US" dirty="0">
                <a:solidFill>
                  <a:schemeClr val="tx1"/>
                </a:solidFill>
              </a:rPr>
              <a:t>body of syringe onto the larger piece of cardboard as shown on page 132.</a:t>
            </a:r>
          </a:p>
          <a:p>
            <a:pPr marL="457200" indent="-457200">
              <a:lnSpc>
                <a:spcPct val="120000"/>
              </a:lnSpc>
              <a:buFont typeface="Arial" panose="020B0604020202020204" pitchFamily="34" charset="0"/>
              <a:buChar char="•"/>
            </a:pPr>
            <a:r>
              <a:rPr lang="en-US" dirty="0" smtClean="0">
                <a:solidFill>
                  <a:schemeClr val="tx1"/>
                </a:solidFill>
              </a:rPr>
              <a:t>Firmly </a:t>
            </a:r>
            <a:r>
              <a:rPr lang="en-US" dirty="0">
                <a:solidFill>
                  <a:schemeClr val="tx1"/>
                </a:solidFill>
              </a:rPr>
              <a:t>press one end of plastic tubing onto the end of the OTHER syringe.</a:t>
            </a:r>
          </a:p>
          <a:p>
            <a:pPr marL="457200" indent="-457200">
              <a:lnSpc>
                <a:spcPct val="120000"/>
              </a:lnSpc>
              <a:buFont typeface="Arial" panose="020B0604020202020204" pitchFamily="34" charset="0"/>
              <a:buChar char="•"/>
            </a:pPr>
            <a:r>
              <a:rPr lang="en-US" dirty="0" smtClean="0">
                <a:solidFill>
                  <a:schemeClr val="tx1"/>
                </a:solidFill>
              </a:rPr>
              <a:t>Place </a:t>
            </a:r>
            <a:r>
              <a:rPr lang="en-US" dirty="0">
                <a:solidFill>
                  <a:schemeClr val="tx1"/>
                </a:solidFill>
              </a:rPr>
              <a:t>the other end of the tubing into a small container of water. </a:t>
            </a:r>
            <a:r>
              <a:rPr lang="en-US" dirty="0" smtClean="0">
                <a:solidFill>
                  <a:schemeClr val="tx1"/>
                </a:solidFill>
              </a:rPr>
              <a:t>Pull </a:t>
            </a:r>
            <a:r>
              <a:rPr lang="en-US" dirty="0">
                <a:solidFill>
                  <a:schemeClr val="tx1"/>
                </a:solidFill>
              </a:rPr>
              <a:t>the plunger back and forth until it and the tubing are both full with no air pockets. </a:t>
            </a:r>
            <a:r>
              <a:rPr lang="en-US" dirty="0" smtClean="0">
                <a:solidFill>
                  <a:schemeClr val="tx1"/>
                </a:solidFill>
              </a:rPr>
              <a:t>(</a:t>
            </a:r>
            <a:r>
              <a:rPr lang="en-US" dirty="0">
                <a:solidFill>
                  <a:schemeClr val="tx1"/>
                </a:solidFill>
              </a:rPr>
              <a:t>Hold the water vessel higher than the syringe to do this.)</a:t>
            </a:r>
          </a:p>
          <a:p>
            <a:pPr marL="457200" indent="-457200">
              <a:lnSpc>
                <a:spcPct val="120000"/>
              </a:lnSpc>
              <a:buFont typeface="Arial" panose="020B0604020202020204" pitchFamily="34" charset="0"/>
              <a:buChar char="•"/>
            </a:pPr>
            <a:r>
              <a:rPr lang="en-US" dirty="0" smtClean="0">
                <a:solidFill>
                  <a:schemeClr val="tx1"/>
                </a:solidFill>
              </a:rPr>
              <a:t>Plug </a:t>
            </a:r>
            <a:r>
              <a:rPr lang="en-US" dirty="0">
                <a:solidFill>
                  <a:schemeClr val="tx1"/>
                </a:solidFill>
              </a:rPr>
              <a:t>the tube with your finger and, holding the open end higher than the </a:t>
            </a:r>
            <a:r>
              <a:rPr lang="en-US" dirty="0" smtClean="0">
                <a:solidFill>
                  <a:schemeClr val="tx1"/>
                </a:solidFill>
              </a:rPr>
              <a:t>syringe, attach </a:t>
            </a:r>
            <a:r>
              <a:rPr lang="en-US" dirty="0">
                <a:solidFill>
                  <a:schemeClr val="tx1"/>
                </a:solidFill>
              </a:rPr>
              <a:t>the end to the syringe on your “arm”.</a:t>
            </a:r>
          </a:p>
          <a:p>
            <a:pPr marL="457200" indent="-457200">
              <a:lnSpc>
                <a:spcPct val="120000"/>
              </a:lnSpc>
              <a:buFont typeface="Arial" panose="020B0604020202020204" pitchFamily="34" charset="0"/>
              <a:buChar char="•"/>
            </a:pPr>
            <a:r>
              <a:rPr lang="en-US" dirty="0" smtClean="0">
                <a:solidFill>
                  <a:schemeClr val="tx1"/>
                </a:solidFill>
              </a:rPr>
              <a:t>Slowly </a:t>
            </a:r>
            <a:r>
              <a:rPr lang="en-US" dirty="0">
                <a:solidFill>
                  <a:schemeClr val="tx1"/>
                </a:solidFill>
              </a:rPr>
              <a:t>press the plunger on the unattached syringe  - what happens</a:t>
            </a: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5963981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Syntactic Foam</a:t>
            </a:r>
          </a:p>
        </p:txBody>
      </p:sp>
      <p:sp>
        <p:nvSpPr>
          <p:cNvPr id="3" name="Content Placeholder 2"/>
          <p:cNvSpPr>
            <a:spLocks noGrp="1"/>
          </p:cNvSpPr>
          <p:nvPr>
            <p:ph idx="1"/>
          </p:nvPr>
        </p:nvSpPr>
        <p:spPr>
          <a:xfrm>
            <a:off x="457200" y="4572000"/>
            <a:ext cx="8229600" cy="1524000"/>
          </a:xfrm>
        </p:spPr>
        <p:txBody>
          <a:bodyPr>
            <a:normAutofit/>
          </a:bodyPr>
          <a:lstStyle/>
          <a:p>
            <a:pPr marL="457200" indent="-457200">
              <a:buFont typeface="Arial" panose="020B0604020202020204" pitchFamily="34" charset="0"/>
              <a:buChar char="•"/>
            </a:pPr>
            <a:r>
              <a:rPr lang="en-US" sz="2800" dirty="0">
                <a:solidFill>
                  <a:schemeClr val="tx1"/>
                </a:solidFill>
              </a:rPr>
              <a:t>Glass microspheres within a matrix of epoxy resin</a:t>
            </a:r>
          </a:p>
          <a:p>
            <a:pPr marL="457200" indent="-457200">
              <a:buFont typeface="Arial" panose="020B0604020202020204" pitchFamily="34" charset="0"/>
              <a:buChar char="•"/>
            </a:pPr>
            <a:r>
              <a:rPr lang="en-US" sz="2800" dirty="0">
                <a:solidFill>
                  <a:schemeClr val="tx1"/>
                </a:solidFill>
              </a:rPr>
              <a:t>Used in parts of airplanes, boat hulls, ROVs, AUVs, soccer </a:t>
            </a:r>
            <a:r>
              <a:rPr lang="en-US" sz="2800" dirty="0" smtClean="0">
                <a:solidFill>
                  <a:schemeClr val="tx1"/>
                </a:solidFill>
              </a:rPr>
              <a:t>balls</a:t>
            </a:r>
            <a:endParaRPr lang="en-US" sz="2800" dirty="0">
              <a:solidFill>
                <a:schemeClr val="tx1"/>
              </a:solidFill>
            </a:endParaRP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1353668"/>
            <a:ext cx="4343400" cy="314213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5746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ytoplankton blooms."/>
          <p:cNvPicPr>
            <a:picLocks noChangeAspect="1" noChangeArrowheads="1"/>
          </p:cNvPicPr>
          <p:nvPr/>
        </p:nvPicPr>
        <p:blipFill rotWithShape="1">
          <a:blip r:embed="rId3">
            <a:extLst>
              <a:ext uri="{28A0092B-C50C-407E-A947-70E740481C1C}">
                <a14:useLocalDpi xmlns:a14="http://schemas.microsoft.com/office/drawing/2010/main" val="0"/>
              </a:ext>
            </a:extLst>
          </a:blip>
          <a:srcRect b="3901"/>
          <a:stretch/>
        </p:blipFill>
        <p:spPr bwMode="auto">
          <a:xfrm>
            <a:off x="1"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540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5726112"/>
            <a:ext cx="838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b="1">
                <a:solidFill>
                  <a:srgbClr val="FFFF00"/>
                </a:solidFill>
                <a:latin typeface="Arial" pitchFamily="34" charset="0"/>
              </a:defRPr>
            </a:lvl1pPr>
            <a:lvl2pPr marL="742950" indent="-285750">
              <a:spcBef>
                <a:spcPct val="20000"/>
              </a:spcBef>
              <a:buClr>
                <a:schemeClr val="folHlink"/>
              </a:buClr>
              <a:buChar char="–"/>
              <a:defRPr kumimoji="1" sz="2800" b="1">
                <a:solidFill>
                  <a:srgbClr val="FFFF00"/>
                </a:solidFill>
                <a:latin typeface="Arial" pitchFamily="34" charset="0"/>
              </a:defRPr>
            </a:lvl2pPr>
            <a:lvl3pPr marL="1143000" indent="-228600">
              <a:spcBef>
                <a:spcPct val="20000"/>
              </a:spcBef>
              <a:buClr>
                <a:schemeClr val="folHlink"/>
              </a:buClr>
              <a:buSzPct val="60000"/>
              <a:buFont typeface="Monotype Sorts"/>
              <a:buChar char="n"/>
              <a:defRPr kumimoji="1" sz="2400" b="1">
                <a:solidFill>
                  <a:srgbClr val="FFFF00"/>
                </a:solidFill>
                <a:latin typeface="Arial" pitchFamily="34" charset="0"/>
              </a:defRPr>
            </a:lvl3pPr>
            <a:lvl4pPr marL="1600200" indent="-228600">
              <a:spcBef>
                <a:spcPct val="20000"/>
              </a:spcBef>
              <a:buChar char="–"/>
              <a:defRPr kumimoji="1" sz="2000" b="1">
                <a:solidFill>
                  <a:srgbClr val="FFFF00"/>
                </a:solidFill>
                <a:latin typeface="Arial" pitchFamily="34" charset="0"/>
              </a:defRPr>
            </a:lvl4pPr>
            <a:lvl5pPr marL="2057400" indent="-228600">
              <a:spcBef>
                <a:spcPct val="20000"/>
              </a:spcBef>
              <a:buClr>
                <a:schemeClr val="folHlink"/>
              </a:buClr>
              <a:buSzPct val="50000"/>
              <a:buFont typeface="Monotype Sorts"/>
              <a:buChar char="n"/>
              <a:defRPr kumimoji="1" sz="2000" b="1">
                <a:solidFill>
                  <a:srgbClr val="FFFF00"/>
                </a:solidFill>
                <a:latin typeface="Arial"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b="1">
                <a:solidFill>
                  <a:srgbClr val="FFFF00"/>
                </a:solidFill>
                <a:latin typeface="Arial"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b="1">
                <a:solidFill>
                  <a:srgbClr val="FFFF00"/>
                </a:solidFill>
                <a:latin typeface="Arial"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b="1">
                <a:solidFill>
                  <a:srgbClr val="FFFF00"/>
                </a:solidFill>
                <a:latin typeface="Arial"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b="1">
                <a:solidFill>
                  <a:srgbClr val="FFFF00"/>
                </a:solidFill>
                <a:latin typeface="Arial" pitchFamily="34" charset="0"/>
              </a:defRPr>
            </a:lvl9pPr>
          </a:lstStyle>
          <a:p>
            <a:pPr algn="ctr">
              <a:spcBef>
                <a:spcPct val="0"/>
              </a:spcBef>
              <a:buClrTx/>
              <a:buSzTx/>
              <a:buFontTx/>
              <a:buNone/>
            </a:pPr>
            <a:r>
              <a:rPr kumimoji="0" lang="en-US" altLang="en-US" sz="1800" b="0" dirty="0">
                <a:solidFill>
                  <a:srgbClr val="CCECFF"/>
                </a:solidFill>
                <a:latin typeface="Calibri Light" panose="020F0302020204030204" pitchFamily="34" charset="0"/>
                <a:hlinkClick r:id="rId2"/>
              </a:rPr>
              <a:t>http://www.immersionlearning.org/index.php?option=com_wrapper&amp;Itemid=216</a:t>
            </a:r>
            <a:endParaRPr kumimoji="0" lang="en-US" altLang="en-US" sz="1800" b="0" dirty="0">
              <a:solidFill>
                <a:srgbClr val="CCECFF"/>
              </a:solidFill>
              <a:latin typeface="Calibri Light" panose="020F0302020204030204" pitchFamily="34" charset="0"/>
            </a:endParaRPr>
          </a:p>
        </p:txBody>
      </p:sp>
      <p:pic>
        <p:nvPicPr>
          <p:cNvPr id="5"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057" y="1239697"/>
            <a:ext cx="7227887" cy="445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19235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Ocean Literacy Essential Principles</a:t>
            </a:r>
            <a:br>
              <a:rPr lang="en-US" dirty="0"/>
            </a:br>
            <a:r>
              <a:rPr lang="en-US" dirty="0"/>
              <a:t>Curriculum Standards </a:t>
            </a:r>
            <a:r>
              <a:rPr lang="en-US" dirty="0" smtClean="0"/>
              <a:t>Reflections</a:t>
            </a:r>
            <a:endParaRPr lang="en-US" dirty="0"/>
          </a:p>
        </p:txBody>
      </p:sp>
      <p:pic>
        <p:nvPicPr>
          <p:cNvPr id="6" name="Picture 2" descr="ocean lit teacher.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9741" b="7935"/>
          <a:stretch/>
        </p:blipFill>
        <p:spPr bwMode="auto">
          <a:xfrm>
            <a:off x="1981200" y="2057400"/>
            <a:ext cx="5405752" cy="297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9527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Planning</a:t>
            </a:r>
            <a:endParaRPr lang="en-US" dirty="0"/>
          </a:p>
        </p:txBody>
      </p:sp>
      <p:pic>
        <p:nvPicPr>
          <p:cNvPr id="4" name="Picture 2" descr="An unusual jelleyfish noted about halfway through Dive 05 at Deep Twin Ridge."/>
          <p:cNvPicPr>
            <a:picLocks noChangeAspect="1" noChangeArrowheads="1"/>
          </p:cNvPicPr>
          <p:nvPr/>
        </p:nvPicPr>
        <p:blipFill rotWithShape="1">
          <a:blip r:embed="rId2">
            <a:extLst>
              <a:ext uri="{28A0092B-C50C-407E-A947-70E740481C1C}">
                <a14:useLocalDpi xmlns:a14="http://schemas.microsoft.com/office/drawing/2010/main" val="0"/>
              </a:ext>
            </a:extLst>
          </a:blip>
          <a:srcRect t="5130" r="1639" b="6285"/>
          <a:stretch/>
        </p:blipFill>
        <p:spPr bwMode="auto">
          <a:xfrm>
            <a:off x="0" y="1135626"/>
            <a:ext cx="9144000" cy="505869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6326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Exploration Tools and Technologies</a:t>
            </a:r>
          </a:p>
        </p:txBody>
      </p:sp>
      <p:sp>
        <p:nvSpPr>
          <p:cNvPr id="5" name="Content Placeholder 4"/>
          <p:cNvSpPr>
            <a:spLocks noGrp="1"/>
          </p:cNvSpPr>
          <p:nvPr>
            <p:ph idx="1"/>
          </p:nvPr>
        </p:nvSpPr>
        <p:spPr>
          <a:xfrm>
            <a:off x="5161852" y="1295401"/>
            <a:ext cx="3677348" cy="4724399"/>
          </a:xfrm>
        </p:spPr>
        <p:txBody>
          <a:bodyPr>
            <a:normAutofit/>
          </a:bodyPr>
          <a:lstStyle/>
          <a:p>
            <a:pPr marL="457200" indent="-457200">
              <a:buFont typeface="Arial" panose="020B0604020202020204" pitchFamily="34" charset="0"/>
              <a:buChar char="•"/>
            </a:pPr>
            <a:r>
              <a:rPr lang="en-US" dirty="0" err="1">
                <a:solidFill>
                  <a:schemeClr val="tx1"/>
                </a:solidFill>
              </a:rPr>
              <a:t>Multibeam</a:t>
            </a:r>
            <a:r>
              <a:rPr lang="en-US" dirty="0">
                <a:solidFill>
                  <a:schemeClr val="tx1"/>
                </a:solidFill>
              </a:rPr>
              <a:t> </a:t>
            </a:r>
            <a:r>
              <a:rPr lang="en-US" dirty="0" smtClean="0">
                <a:solidFill>
                  <a:schemeClr val="tx1"/>
                </a:solidFill>
              </a:rPr>
              <a:t>Sonar</a:t>
            </a:r>
            <a:endParaRPr lang="en-US" dirty="0">
              <a:solidFill>
                <a:schemeClr val="tx1"/>
              </a:solidFill>
            </a:endParaRPr>
          </a:p>
          <a:p>
            <a:pPr marL="457200" indent="-457200">
              <a:buFont typeface="Arial" panose="020B0604020202020204" pitchFamily="34" charset="0"/>
              <a:buChar char="•"/>
            </a:pPr>
            <a:r>
              <a:rPr lang="en-US" dirty="0" smtClean="0">
                <a:solidFill>
                  <a:schemeClr val="tx1"/>
                </a:solidFill>
              </a:rPr>
              <a:t>CTD (</a:t>
            </a:r>
            <a:r>
              <a:rPr lang="en-US" dirty="0">
                <a:solidFill>
                  <a:schemeClr val="tx1"/>
                </a:solidFill>
              </a:rPr>
              <a:t>Conductivity, Temperature, Depth</a:t>
            </a:r>
            <a:r>
              <a:rPr lang="en-US" dirty="0" smtClean="0">
                <a:solidFill>
                  <a:schemeClr val="tx1"/>
                </a:solidFill>
              </a:rPr>
              <a:t>)</a:t>
            </a:r>
          </a:p>
          <a:p>
            <a:pPr marL="457200" indent="-457200">
              <a:buFont typeface="Arial" panose="020B0604020202020204" pitchFamily="34" charset="0"/>
              <a:buChar char="•"/>
            </a:pPr>
            <a:r>
              <a:rPr lang="en-US" dirty="0" smtClean="0">
                <a:solidFill>
                  <a:schemeClr val="tx1"/>
                </a:solidFill>
              </a:rPr>
              <a:t>ROV (</a:t>
            </a:r>
            <a:r>
              <a:rPr lang="en-US" dirty="0">
                <a:solidFill>
                  <a:schemeClr val="tx1"/>
                </a:solidFill>
              </a:rPr>
              <a:t>Remotely Operated Vehicle</a:t>
            </a:r>
            <a:r>
              <a:rPr lang="en-US" dirty="0" smtClean="0">
                <a:solidFill>
                  <a:schemeClr val="tx1"/>
                </a:solidFill>
              </a:rPr>
              <a:t>)</a:t>
            </a:r>
          </a:p>
          <a:p>
            <a:pPr marL="457200" indent="-457200">
              <a:buFont typeface="Arial" panose="020B0604020202020204" pitchFamily="34" charset="0"/>
              <a:buChar char="•"/>
            </a:pPr>
            <a:r>
              <a:rPr lang="en-US" b="1" dirty="0" smtClean="0">
                <a:solidFill>
                  <a:schemeClr val="tx1"/>
                </a:solidFill>
              </a:rPr>
              <a:t>Telepresence</a:t>
            </a:r>
            <a:endParaRPr lang="en-US" b="1" dirty="0">
              <a:solidFill>
                <a:schemeClr val="tx1"/>
              </a:solidFill>
            </a:endParaRPr>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12636"/>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em302_before_after_MB.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354054"/>
            <a:ext cx="1676400" cy="144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5748" y="1354054"/>
            <a:ext cx="2723452" cy="453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12014" b="16220"/>
          <a:stretch/>
        </p:blipFill>
        <p:spPr bwMode="auto">
          <a:xfrm>
            <a:off x="457200" y="4287863"/>
            <a:ext cx="1676400" cy="159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9892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Telepresence</a:t>
            </a:r>
            <a:endParaRPr lang="en-US" dirty="0"/>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6" y="1295400"/>
            <a:ext cx="2824665" cy="470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A spectacular photo of the NOAA Ship Okeanos Explorer Control Room while ROV operations are underwa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985"/>
          <a:stretch/>
        </p:blipFill>
        <p:spPr bwMode="auto">
          <a:xfrm>
            <a:off x="6020062" y="3506185"/>
            <a:ext cx="2666737" cy="204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Indonesian scientist Dr. Michael Purwoadi makes the first 'call' using telepresence to colleagues in the newly established Jakarta Exploration Command Cen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91"/>
          <a:stretch/>
        </p:blipFill>
        <p:spPr bwMode="auto">
          <a:xfrm>
            <a:off x="3375972" y="3503726"/>
            <a:ext cx="2391730" cy="2049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EX1104_IMG_20110810T215624Z_EX3_CHRIS_78.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0063" y="1752600"/>
            <a:ext cx="2666737" cy="150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hlinkClick r:id="rId7" action="ppaction://hlinkfil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75972" y="1752600"/>
            <a:ext cx="2391730" cy="150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6194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t>
            </a:r>
            <a:r>
              <a:rPr lang="en-US" i="1" dirty="0"/>
              <a:t>Little </a:t>
            </a:r>
            <a:r>
              <a:rPr lang="en-US" i="1" dirty="0" err="1"/>
              <a:t>Herc</a:t>
            </a:r>
            <a:r>
              <a:rPr lang="en-US" i="1" dirty="0"/>
              <a:t> </a:t>
            </a:r>
            <a:r>
              <a:rPr lang="en-US" dirty="0"/>
              <a:t>Saw (7-8)</a:t>
            </a:r>
            <a:br>
              <a:rPr lang="en-US" dirty="0"/>
            </a:br>
            <a:r>
              <a:rPr lang="en-US" sz="2200" dirty="0"/>
              <a:t>Pg. 137</a:t>
            </a:r>
          </a:p>
        </p:txBody>
      </p:sp>
      <p:sp>
        <p:nvSpPr>
          <p:cNvPr id="3" name="Content Placeholder 2"/>
          <p:cNvSpPr>
            <a:spLocks noGrp="1"/>
          </p:cNvSpPr>
          <p:nvPr>
            <p:ph idx="1"/>
          </p:nvPr>
        </p:nvSpPr>
        <p:spPr/>
        <p:txBody>
          <a:bodyPr/>
          <a:lstStyle/>
          <a:p>
            <a:r>
              <a:rPr lang="en-US" dirty="0" smtClean="0">
                <a:solidFill>
                  <a:schemeClr val="tx1"/>
                </a:solidFill>
              </a:rPr>
              <a:t>Demonstrate </a:t>
            </a:r>
            <a:r>
              <a:rPr lang="en-US" dirty="0">
                <a:solidFill>
                  <a:schemeClr val="tx1"/>
                </a:solidFill>
              </a:rPr>
              <a:t>a process for analyzing video data from the </a:t>
            </a:r>
            <a:r>
              <a:rPr lang="en-US" i="1" dirty="0">
                <a:solidFill>
                  <a:schemeClr val="tx1"/>
                </a:solidFill>
              </a:rPr>
              <a:t>Okeanos Explorer</a:t>
            </a:r>
            <a:r>
              <a:rPr lang="en-US" dirty="0">
                <a:solidFill>
                  <a:schemeClr val="tx1"/>
                </a:solidFill>
              </a:rPr>
              <a:t>’s underwater robot.  	</a:t>
            </a:r>
          </a:p>
          <a:p>
            <a:endParaRPr lang="en-US"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888" y="2895600"/>
            <a:ext cx="45053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95600"/>
            <a:ext cx="334490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8498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gom2012 low biodiv.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50890" y="2971800"/>
            <a:ext cx="5115232" cy="321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LH indo image 01h58m30s0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43000"/>
            <a:ext cx="5181600" cy="291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0964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Log</a:t>
            </a:r>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81" t="3432" r="5013"/>
          <a:stretch/>
        </p:blipFill>
        <p:spPr bwMode="auto">
          <a:xfrm>
            <a:off x="290512" y="1295400"/>
            <a:ext cx="2216713" cy="463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61" t="1398" r="1947" b="5682"/>
          <a:stretch/>
        </p:blipFill>
        <p:spPr bwMode="auto">
          <a:xfrm>
            <a:off x="2714624" y="2029030"/>
            <a:ext cx="6191251"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0665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 y="623908"/>
            <a:ext cx="9139567" cy="5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5334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19600"/>
            <a:ext cx="8229600" cy="1828799"/>
          </a:xfrm>
        </p:spPr>
        <p:txBody>
          <a:bodyPr/>
          <a:lstStyle/>
          <a:p>
            <a:pPr marL="457200" indent="-457200">
              <a:buFont typeface="Arial" panose="020B0604020202020204" pitchFamily="34" charset="0"/>
              <a:buChar char="•"/>
            </a:pPr>
            <a:r>
              <a:rPr lang="en-US" dirty="0">
                <a:solidFill>
                  <a:schemeClr val="tx1"/>
                </a:solidFill>
              </a:rPr>
              <a:t>How do we use imagery in ocean exploration?</a:t>
            </a:r>
          </a:p>
          <a:p>
            <a:pPr marL="457200" indent="-457200">
              <a:buFont typeface="Arial" panose="020B0604020202020204" pitchFamily="34" charset="0"/>
              <a:buChar char="•"/>
            </a:pPr>
            <a:r>
              <a:rPr lang="en-US" dirty="0">
                <a:solidFill>
                  <a:schemeClr val="tx1"/>
                </a:solidFill>
              </a:rPr>
              <a:t>What are some of the challenges with using image data</a:t>
            </a:r>
            <a:r>
              <a:rPr lang="en-US" dirty="0" smtClean="0">
                <a:solidFill>
                  <a:schemeClr val="tx1"/>
                </a:solidFill>
              </a:rPr>
              <a:t>?</a:t>
            </a:r>
            <a:endParaRPr lang="en-US" dirty="0">
              <a:solidFill>
                <a:schemeClr val="tx1"/>
              </a:solidFill>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245" y="1143000"/>
            <a:ext cx="4267510" cy="320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680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http://oceanexplorer.noaa.gov/okeanos/explorations/ex1504/dailyupdates/media/aug13-hi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2454" y="3429000"/>
            <a:ext cx="4605870" cy="259080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descr="This sea toad (Chaunocops cf. melanostomus) was spotted during our dive at Southernmost Con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35" y="1295400"/>
            <a:ext cx="4602943" cy="25908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3130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Ocean Literacy Essential Principles</a:t>
            </a:r>
            <a:br>
              <a:rPr lang="en-US" dirty="0"/>
            </a:br>
            <a:r>
              <a:rPr lang="en-US" dirty="0"/>
              <a:t>Curriculum Standards </a:t>
            </a:r>
            <a:r>
              <a:rPr lang="en-US" dirty="0" smtClean="0"/>
              <a:t>Reflections</a:t>
            </a:r>
            <a:endParaRPr lang="en-US" dirty="0"/>
          </a:p>
        </p:txBody>
      </p:sp>
      <p:pic>
        <p:nvPicPr>
          <p:cNvPr id="6" name="Picture 2" descr="ocean lit teacher.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9741" b="7935"/>
          <a:stretch/>
        </p:blipFill>
        <p:spPr bwMode="auto">
          <a:xfrm>
            <a:off x="1981200" y="2057400"/>
            <a:ext cx="5405752" cy="297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78119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57" y="1143000"/>
            <a:ext cx="4354286" cy="5029200"/>
          </a:xfrm>
          <a:prstGeom prst="rect">
            <a:avLst/>
          </a:prstGeom>
          <a:noFill/>
          <a:ln>
            <a:no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82169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5861050" cy="285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331036"/>
            <a:ext cx="5029200" cy="286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5543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Reflections</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46" y="1371600"/>
            <a:ext cx="4328508"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58230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52400"/>
            <a:ext cx="7772400" cy="1470025"/>
          </a:xfrm>
        </p:spPr>
        <p:txBody>
          <a:bodyPr/>
          <a:lstStyle/>
          <a:p>
            <a:r>
              <a:rPr lang="en-US" dirty="0"/>
              <a:t>Contact Information</a:t>
            </a:r>
          </a:p>
        </p:txBody>
      </p:sp>
      <p:sp>
        <p:nvSpPr>
          <p:cNvPr id="6" name="Subtitle 5"/>
          <p:cNvSpPr>
            <a:spLocks noGrp="1"/>
          </p:cNvSpPr>
          <p:nvPr>
            <p:ph type="subTitle" idx="1"/>
          </p:nvPr>
        </p:nvSpPr>
        <p:spPr>
          <a:xfrm>
            <a:off x="685800" y="1143000"/>
            <a:ext cx="7772400" cy="4038600"/>
          </a:xfrm>
        </p:spPr>
        <p:txBody>
          <a:bodyPr>
            <a:normAutofit fontScale="32500" lnSpcReduction="20000"/>
          </a:bodyPr>
          <a:lstStyle/>
          <a:p>
            <a:r>
              <a:rPr lang="en-US" sz="6200" dirty="0">
                <a:solidFill>
                  <a:schemeClr val="bg1"/>
                </a:solidFill>
                <a:latin typeface="Cambria" panose="02040503050406030204" pitchFamily="18" charset="0"/>
              </a:rPr>
              <a:t>Today’s Facilitator</a:t>
            </a:r>
          </a:p>
          <a:p>
            <a:r>
              <a:rPr lang="en-US" sz="5500" dirty="0">
                <a:solidFill>
                  <a:schemeClr val="bg1"/>
                </a:solidFill>
              </a:rPr>
              <a:t>___________, _________________</a:t>
            </a:r>
          </a:p>
          <a:p>
            <a:endParaRPr lang="en-US" sz="6200" dirty="0">
              <a:solidFill>
                <a:schemeClr val="bg1"/>
              </a:solidFill>
              <a:latin typeface="Calibri" panose="020F0502020204030204" pitchFamily="34" charset="0"/>
            </a:endParaRPr>
          </a:p>
          <a:p>
            <a:r>
              <a:rPr lang="en-US" sz="6200" dirty="0">
                <a:solidFill>
                  <a:schemeClr val="bg1"/>
                </a:solidFill>
                <a:latin typeface="Cambria" panose="02040503050406030204" pitchFamily="18" charset="0"/>
              </a:rPr>
              <a:t>NOAA OER Education Specialist</a:t>
            </a:r>
          </a:p>
          <a:p>
            <a:r>
              <a:rPr lang="en-US" sz="5500" dirty="0">
                <a:solidFill>
                  <a:schemeClr val="bg1"/>
                </a:solidFill>
              </a:rPr>
              <a:t>Debi </a:t>
            </a:r>
            <a:r>
              <a:rPr lang="en-US" sz="5500" dirty="0" err="1">
                <a:solidFill>
                  <a:schemeClr val="bg1"/>
                </a:solidFill>
              </a:rPr>
              <a:t>Blaney</a:t>
            </a:r>
            <a:r>
              <a:rPr lang="en-US" sz="5500" dirty="0">
                <a:solidFill>
                  <a:schemeClr val="bg1"/>
                </a:solidFill>
              </a:rPr>
              <a:t>, debi.</a:t>
            </a:r>
            <a:r>
              <a:rPr lang="en-US" sz="5500" dirty="0" err="1">
                <a:solidFill>
                  <a:schemeClr val="bg1"/>
                </a:solidFill>
              </a:rPr>
              <a:t>blaney@noaa</a:t>
            </a:r>
            <a:r>
              <a:rPr lang="en-US" sz="5500" dirty="0">
                <a:solidFill>
                  <a:schemeClr val="bg1"/>
                </a:solidFill>
              </a:rPr>
              <a:t>,.</a:t>
            </a:r>
            <a:r>
              <a:rPr lang="en-US" sz="5500" dirty="0" err="1">
                <a:solidFill>
                  <a:schemeClr val="bg1"/>
                </a:solidFill>
              </a:rPr>
              <a:t>gov</a:t>
            </a:r>
            <a:endParaRPr lang="en-US" sz="5500" dirty="0">
              <a:solidFill>
                <a:schemeClr val="bg1"/>
              </a:solidFill>
            </a:endParaRPr>
          </a:p>
          <a:p>
            <a:endParaRPr lang="en-US" sz="5500" dirty="0">
              <a:solidFill>
                <a:schemeClr val="bg1"/>
              </a:solidFill>
              <a:latin typeface="Calibri" panose="020F0502020204030204" pitchFamily="34" charset="0"/>
            </a:endParaRPr>
          </a:p>
          <a:p>
            <a:r>
              <a:rPr lang="en-US" sz="6200" dirty="0">
                <a:solidFill>
                  <a:schemeClr val="bg1"/>
                </a:solidFill>
                <a:latin typeface="Cambria" panose="02040503050406030204" pitchFamily="18" charset="0"/>
              </a:rPr>
              <a:t>NOAA OER Education Program Manager </a:t>
            </a:r>
          </a:p>
          <a:p>
            <a:r>
              <a:rPr lang="en-US" sz="5500" dirty="0">
                <a:solidFill>
                  <a:schemeClr val="bg1"/>
                </a:solidFill>
              </a:rPr>
              <a:t>Susan Haynes, susan.haynes@noaa.gov</a:t>
            </a:r>
          </a:p>
          <a:p>
            <a:endParaRPr lang="en-US" sz="6200" dirty="0">
              <a:solidFill>
                <a:schemeClr val="bg1"/>
              </a:solidFill>
              <a:latin typeface="Calibri" panose="020F0502020204030204" pitchFamily="34" charset="0"/>
            </a:endParaRPr>
          </a:p>
          <a:p>
            <a:r>
              <a:rPr lang="en-US" sz="6200" dirty="0">
                <a:solidFill>
                  <a:schemeClr val="bg1"/>
                </a:solidFill>
                <a:latin typeface="Cambria" panose="02040503050406030204" pitchFamily="18" charset="0"/>
              </a:rPr>
              <a:t>NOAA OER Education Director</a:t>
            </a:r>
          </a:p>
          <a:p>
            <a:r>
              <a:rPr lang="en-US" sz="5500" dirty="0">
                <a:solidFill>
                  <a:schemeClr val="bg1"/>
                </a:solidFill>
              </a:rPr>
              <a:t>Paula Keener, </a:t>
            </a:r>
            <a:r>
              <a:rPr lang="en-US" sz="5500" dirty="0" smtClean="0">
                <a:solidFill>
                  <a:schemeClr val="bg1"/>
                </a:solidFill>
              </a:rPr>
              <a:t>paula.keener@noaa.gov</a:t>
            </a:r>
          </a:p>
          <a:p>
            <a:endParaRPr lang="en-US" dirty="0" smtClean="0">
              <a:solidFill>
                <a:schemeClr val="bg1"/>
              </a:solidFill>
            </a:endParaRPr>
          </a:p>
          <a:p>
            <a:pPr>
              <a:lnSpc>
                <a:spcPct val="120000"/>
              </a:lnSpc>
            </a:pPr>
            <a:r>
              <a:rPr lang="en-US" sz="4300" dirty="0">
                <a:solidFill>
                  <a:schemeClr val="bg1"/>
                </a:solidFill>
              </a:rPr>
              <a:t>This program has been made possible with support of </a:t>
            </a:r>
            <a:r>
              <a:rPr lang="en-US" sz="4300" dirty="0" smtClean="0">
                <a:solidFill>
                  <a:schemeClr val="bg1"/>
                </a:solidFill>
              </a:rPr>
              <a:t>the</a:t>
            </a:r>
            <a:br>
              <a:rPr lang="en-US" sz="4300" dirty="0" smtClean="0">
                <a:solidFill>
                  <a:schemeClr val="bg1"/>
                </a:solidFill>
              </a:rPr>
            </a:br>
            <a:r>
              <a:rPr lang="en-US" sz="4300" dirty="0" smtClean="0">
                <a:solidFill>
                  <a:schemeClr val="bg1"/>
                </a:solidFill>
              </a:rPr>
              <a:t>National </a:t>
            </a:r>
            <a:r>
              <a:rPr lang="en-US" sz="4300" dirty="0">
                <a:solidFill>
                  <a:schemeClr val="bg1"/>
                </a:solidFill>
              </a:rPr>
              <a:t>Marine Sanctuary Foundation. </a:t>
            </a:r>
          </a:p>
          <a:p>
            <a:endParaRPr lang="en-US" dirty="0">
              <a:solidFill>
                <a:schemeClr val="bg1"/>
              </a:solidFill>
            </a:endParaRPr>
          </a:p>
        </p:txBody>
      </p:sp>
    </p:spTree>
    <p:extLst>
      <p:ext uri="{BB962C8B-B14F-4D97-AF65-F5344CB8AC3E}">
        <p14:creationId xmlns:p14="http://schemas.microsoft.com/office/powerpoint/2010/main" val="5744753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Do We Explore?</a:t>
            </a:r>
            <a:endParaRPr lang="en-US" dirty="0"/>
          </a:p>
        </p:txBody>
      </p:sp>
      <p:pic>
        <p:nvPicPr>
          <p:cNvPr id="2051" name="Picture 3">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 y="1498968"/>
            <a:ext cx="8229600" cy="4317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667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NOAA OER Mission and Purpose</a:t>
            </a:r>
            <a:endParaRPr lang="en-US" dirty="0"/>
          </a:p>
        </p:txBody>
      </p:sp>
      <p:sp>
        <p:nvSpPr>
          <p:cNvPr id="3" name="Content Placeholder 2"/>
          <p:cNvSpPr>
            <a:spLocks noGrp="1"/>
          </p:cNvSpPr>
          <p:nvPr>
            <p:ph idx="1"/>
          </p:nvPr>
        </p:nvSpPr>
        <p:spPr>
          <a:xfrm>
            <a:off x="457200" y="1295401"/>
            <a:ext cx="8229600" cy="2514599"/>
          </a:xfrm>
        </p:spPr>
        <p:txBody>
          <a:bodyPr>
            <a:normAutofit fontScale="85000" lnSpcReduction="10000"/>
          </a:bodyPr>
          <a:lstStyle/>
          <a:p>
            <a:r>
              <a:rPr lang="en-US" sz="2800" b="1" dirty="0">
                <a:solidFill>
                  <a:schemeClr val="tx1"/>
                </a:solidFill>
              </a:rPr>
              <a:t>MISSION:</a:t>
            </a:r>
            <a:r>
              <a:rPr lang="en-US" sz="2800" dirty="0">
                <a:solidFill>
                  <a:schemeClr val="tx1"/>
                </a:solidFill>
              </a:rPr>
              <a:t> Explore the ocean for national benefit.</a:t>
            </a:r>
          </a:p>
          <a:p>
            <a:r>
              <a:rPr lang="en-US" sz="2800" b="1" dirty="0" smtClean="0">
                <a:solidFill>
                  <a:schemeClr val="tx1"/>
                </a:solidFill>
              </a:rPr>
              <a:t>PURPOSE</a:t>
            </a:r>
            <a:r>
              <a:rPr lang="en-US" sz="2800" b="1" dirty="0">
                <a:solidFill>
                  <a:schemeClr val="tx1"/>
                </a:solidFill>
              </a:rPr>
              <a:t>:</a:t>
            </a:r>
            <a:r>
              <a:rPr lang="en-US" sz="2800" dirty="0">
                <a:solidFill>
                  <a:schemeClr val="tx1"/>
                </a:solidFill>
              </a:rPr>
              <a:t> America’s future depends on understanding the ocean. We explore the ocean because its health and resilience are vital to our economy and to our lives. We depend on the ocean to regulate weather and climate; sustain a diversity of life; for maritime shipping and national defense; and for food, energy, medicine, and other essential services to humankind. </a:t>
            </a:r>
          </a:p>
        </p:txBody>
      </p:sp>
      <p:pic>
        <p:nvPicPr>
          <p:cNvPr id="4" name="Picture 7" descr="Kawio Barat Seamount Indo 20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4413" y="3963193"/>
            <a:ext cx="2473587" cy="171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981200" y="3962400"/>
            <a:ext cx="2568178" cy="171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0" y="3963193"/>
            <a:ext cx="2566988"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6959" y="3962400"/>
            <a:ext cx="2477041" cy="1712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53300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ER-PPT-Template-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OER-PPT-Template-2016</Template>
  <TotalTime>7041</TotalTime>
  <Words>1677</Words>
  <Application>Microsoft Office PowerPoint</Application>
  <PresentationFormat>On-screen Show (4:3)</PresentationFormat>
  <Paragraphs>367</Paragraphs>
  <Slides>74</Slides>
  <Notes>64</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OER-PPT-Template-2016</vt:lpstr>
      <vt:lpstr>Exploring the Deep Ocean  with NOAA</vt:lpstr>
      <vt:lpstr>Agenda</vt:lpstr>
      <vt:lpstr>Exploration</vt:lpstr>
      <vt:lpstr>PowerPoint Presentation</vt:lpstr>
      <vt:lpstr>PowerPoint Presentation</vt:lpstr>
      <vt:lpstr>PowerPoint Presentation</vt:lpstr>
      <vt:lpstr>PowerPoint Presentation</vt:lpstr>
      <vt:lpstr>Why Do We Explore?</vt:lpstr>
      <vt:lpstr>NOAA OER Mission and Purpose</vt:lpstr>
      <vt:lpstr>Ocean Exploration Act of 2009 (PL 111-11)</vt:lpstr>
      <vt:lpstr>Partners Building a National Ocean Exploration Program </vt:lpstr>
      <vt:lpstr>Ocean Exploration Trust Exploration Vessel Nautilus </vt:lpstr>
      <vt:lpstr>PowerPoint Presentation</vt:lpstr>
      <vt:lpstr>Ship Capabilities and Assets</vt:lpstr>
      <vt:lpstr>NOAA Ship Okeanos Explorer Education Materials Collection</vt:lpstr>
      <vt:lpstr>Why Do We Explore?</vt:lpstr>
      <vt:lpstr>To Boldly Go… Page 9</vt:lpstr>
      <vt:lpstr>Why Do We Explore? Book Overview</vt:lpstr>
      <vt:lpstr>Standards</vt:lpstr>
      <vt:lpstr>Ocean Energy</vt:lpstr>
      <vt:lpstr>Methane Hydrates</vt:lpstr>
      <vt:lpstr>What’s the Big Deal? Section 4, page 147 (9-12)</vt:lpstr>
      <vt:lpstr>Build a Methane Hydrate Model</vt:lpstr>
      <vt:lpstr>PowerPoint Presentation</vt:lpstr>
      <vt:lpstr>PowerPoint Presentation</vt:lpstr>
      <vt:lpstr>Cold Seep Discoveries</vt:lpstr>
      <vt:lpstr>Ocean Health</vt:lpstr>
      <vt:lpstr>Ocean Health</vt:lpstr>
      <vt:lpstr>Ocean Health Diving Deeper, page 40-41</vt:lpstr>
      <vt:lpstr>Ocean Literacy Essential Principles Curriculum Standards Reflections</vt:lpstr>
      <vt:lpstr>Exploration Strategy: Sticks and Boxes</vt:lpstr>
      <vt:lpstr>Exploration Strategy</vt:lpstr>
      <vt:lpstr>How Do We Explore? Overview</vt:lpstr>
      <vt:lpstr>Standards</vt:lpstr>
      <vt:lpstr>Exploration Tools and Technologies</vt:lpstr>
      <vt:lpstr>Multibeam Sonar Look how far we’ve come…</vt:lpstr>
      <vt:lpstr>Wet Maps (5-6) Pg. 51</vt:lpstr>
      <vt:lpstr>Wet Maps (5-6) Pg. 51</vt:lpstr>
      <vt:lpstr>Wet Maps (5-6) Pg. 51</vt:lpstr>
      <vt:lpstr>Watching in 3D (9-12) Pg. 77</vt:lpstr>
      <vt:lpstr>Ocean Literacy Essential Principles Curriculum Standards Reflections</vt:lpstr>
      <vt:lpstr>Exploration Tools and Technologies</vt:lpstr>
      <vt:lpstr>Conductivity, Temperature, and Depth Meter (CTD)</vt:lpstr>
      <vt:lpstr>What’s a CTD (5-6) Pg. 91</vt:lpstr>
      <vt:lpstr>The Oceanographic Yo-Yo (7-8) Pg. 101</vt:lpstr>
      <vt:lpstr>PowerPoint Presentation</vt:lpstr>
      <vt:lpstr>PowerPoint Presentation</vt:lpstr>
      <vt:lpstr>Ocean Literacy Essential Principles Curriculum Standards Reflections</vt:lpstr>
      <vt:lpstr>Ocean Explorer Website</vt:lpstr>
      <vt:lpstr>Digital Atlas</vt:lpstr>
      <vt:lpstr>Exploration Tools and Technologies</vt:lpstr>
      <vt:lpstr>Little Hercules, Seirios, and Deep Discoverer</vt:lpstr>
      <vt:lpstr>PowerPoint Presentation</vt:lpstr>
      <vt:lpstr>Little Hercules</vt:lpstr>
      <vt:lpstr>Deep Discoverer</vt:lpstr>
      <vt:lpstr>Engineering Design</vt:lpstr>
      <vt:lpstr>Invent a Robot (5-6) Pg. 125</vt:lpstr>
      <vt:lpstr>PowerPoint Presentation</vt:lpstr>
      <vt:lpstr>Syntactic Foam</vt:lpstr>
      <vt:lpstr>PowerPoint Presentation</vt:lpstr>
      <vt:lpstr>Ocean Literacy Essential Principles Curriculum Standards Reflections</vt:lpstr>
      <vt:lpstr>Group Planning</vt:lpstr>
      <vt:lpstr>Exploration Tools and Technologies</vt:lpstr>
      <vt:lpstr>Telepresence</vt:lpstr>
      <vt:lpstr>What Little Herc Saw (7-8) Pg. 137</vt:lpstr>
      <vt:lpstr>PowerPoint Presentation</vt:lpstr>
      <vt:lpstr>Event Log</vt:lpstr>
      <vt:lpstr>PowerPoint Presentation</vt:lpstr>
      <vt:lpstr>PowerPoint Presentation</vt:lpstr>
      <vt:lpstr>Ocean Literacy Essential Principles Curriculum Standards Reflections</vt:lpstr>
      <vt:lpstr>PowerPoint Presentation</vt:lpstr>
      <vt:lpstr>PowerPoint Presentation</vt:lpstr>
      <vt:lpstr>Final Reflections</vt:lpstr>
      <vt:lpstr>Contact Information</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and How Do We Explore the Deep Ocean?</dc:title>
  <dc:creator>Matthew King</dc:creator>
  <cp:lastModifiedBy>Debi Blaney</cp:lastModifiedBy>
  <cp:revision>86</cp:revision>
  <dcterms:created xsi:type="dcterms:W3CDTF">2016-05-18T15:29:48Z</dcterms:created>
  <dcterms:modified xsi:type="dcterms:W3CDTF">2016-10-05T17:27:27Z</dcterms:modified>
</cp:coreProperties>
</file>